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diagrams/quickStyle6.xml" ContentType="application/vnd.openxmlformats-officedocument.drawingml.diagramStyle+xml"/>
  <Override PartName="/ppt/slides/slide47.xml" ContentType="application/vnd.openxmlformats-officedocument.presentationml.slide+xml"/>
  <Override PartName="/ppt/diagrams/colors2.xml" ContentType="application/vnd.openxmlformats-officedocument.drawingml.diagramColors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diagrams/data6.xml" ContentType="application/vnd.openxmlformats-officedocument.drawingml.diagramData+xml"/>
  <Default Extension="jpeg" ContentType="image/jpeg"/>
  <Override PartName="/ppt/diagrams/layout3.xml" ContentType="application/vnd.openxmlformats-officedocument.drawingml.diagramLayout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diagrams/colors3.xml" ContentType="application/vnd.openxmlformats-officedocument.drawingml.diagramColors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diagrams/drawing2.xml" ContentType="application/vnd.ms-office.drawingml.diagramDrawing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slides/slide86.xml" ContentType="application/vnd.openxmlformats-officedocument.presentationml.slide+xml"/>
  <Override PartName="/ppt/charts/chart1.xml" ContentType="application/vnd.openxmlformats-officedocument.drawingml.chart+xml"/>
  <Override PartName="/ppt/diagrams/layout4.xml" ContentType="application/vnd.openxmlformats-officedocument.drawingml.diagramLayout+xml"/>
  <Override PartName="/ppt/slides/slide14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slides/slide5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diagrams/colors4.xml" ContentType="application/vnd.openxmlformats-officedocument.drawingml.diagramColors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slides/slide91.xml" ContentType="application/vnd.openxmlformats-officedocument.presentationml.slide+xml"/>
  <Override PartName="/ppt/diagrams/drawing3.xml" ContentType="application/vnd.ms-office.drawingml.diagramDrawing+xml"/>
  <Override PartName="/ppt/slides/slide68.xml" ContentType="application/vnd.openxmlformats-officedocument.presentationml.slide+xml"/>
  <Override PartName="/ppt/diagrams/data2.xml" ContentType="application/vnd.openxmlformats-officedocument.drawingml.diagramData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5.xml" ContentType="application/vnd.openxmlformats-officedocument.drawingml.diagramLayout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2.xml" ContentType="application/vnd.openxmlformats-officedocument.presentationml.slide+xml"/>
  <Override PartName="/ppt/diagrams/colors5.xml" ContentType="application/vnd.openxmlformats-officedocument.drawingml.diagramColors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diagrams/drawing4.xml" ContentType="application/vnd.ms-office.drawingml.diagramDrawing+xml"/>
  <Override PartName="/ppt/slides/slide69.xml" ContentType="application/vnd.openxmlformats-officedocument.presentationml.slide+xml"/>
  <Override PartName="/ppt/diagrams/data3.xml" ContentType="application/vnd.openxmlformats-officedocument.drawingml.diagramData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6.xml" ContentType="application/vnd.openxmlformats-officedocument.drawingml.diagram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Override PartName="/ppt/diagrams/colors6.xml" ContentType="application/vnd.openxmlformats-officedocument.drawingml.diagramColors+xml"/>
  <Override PartName="/ppt/slides/slide93.xml" ContentType="application/vnd.openxmlformats-officedocument.presentationml.slide+xml"/>
  <Override PartName="/ppt/diagrams/drawing5.xml" ContentType="application/vnd.ms-office.drawingml.diagramDrawing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79.xml" ContentType="application/vnd.openxmlformats-officedocument.presentationml.slide+xml"/>
  <Override PartName="/ppt/slides/slide1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quickStyle5.xml" ContentType="application/vnd.openxmlformats-officedocument.drawingml.diagramStyle+xml"/>
  <Override PartName="/ppt/slides/slide46.xml" ContentType="application/vnd.openxmlformats-officedocument.presentationml.slide+xml"/>
  <Override PartName="/ppt/diagrams/colors1.xml" ContentType="application/vnd.openxmlformats-officedocument.drawingml.diagramColors+xml"/>
  <Override PartName="/ppt/slides/slide55.xml" ContentType="application/vnd.openxmlformats-officedocument.presentationml.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diagrams/drawing6.xml" ContentType="application/vnd.ms-office.drawingml.diagramDrawing+xml"/>
  <Override PartName="/ppt/diagrams/data5.xml" ContentType="application/vnd.openxmlformats-officedocument.drawingml.diagramData+xml"/>
  <Override PartName="/ppt/diagrams/layout2.xml" ContentType="application/vnd.openxmlformats-officedocument.drawingml.diagramLayout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020" r:id="rId1"/>
  </p:sldMasterIdLst>
  <p:notesMasterIdLst>
    <p:notesMasterId r:id="rId96"/>
  </p:notesMasterIdLst>
  <p:sldIdLst>
    <p:sldId id="535" r:id="rId2"/>
    <p:sldId id="770" r:id="rId3"/>
    <p:sldId id="783" r:id="rId4"/>
    <p:sldId id="784" r:id="rId5"/>
    <p:sldId id="821" r:id="rId6"/>
    <p:sldId id="822" r:id="rId7"/>
    <p:sldId id="823" r:id="rId8"/>
    <p:sldId id="824" r:id="rId9"/>
    <p:sldId id="825" r:id="rId10"/>
    <p:sldId id="826" r:id="rId11"/>
    <p:sldId id="847" r:id="rId12"/>
    <p:sldId id="848" r:id="rId13"/>
    <p:sldId id="849" r:id="rId14"/>
    <p:sldId id="850" r:id="rId15"/>
    <p:sldId id="851" r:id="rId16"/>
    <p:sldId id="852" r:id="rId17"/>
    <p:sldId id="853" r:id="rId18"/>
    <p:sldId id="854" r:id="rId19"/>
    <p:sldId id="863" r:id="rId20"/>
    <p:sldId id="846" r:id="rId21"/>
    <p:sldId id="776" r:id="rId22"/>
    <p:sldId id="827" r:id="rId23"/>
    <p:sldId id="880" r:id="rId24"/>
    <p:sldId id="881" r:id="rId25"/>
    <p:sldId id="882" r:id="rId26"/>
    <p:sldId id="790" r:id="rId27"/>
    <p:sldId id="910" r:id="rId28"/>
    <p:sldId id="909" r:id="rId29"/>
    <p:sldId id="913" r:id="rId30"/>
    <p:sldId id="843" r:id="rId31"/>
    <p:sldId id="841" r:id="rId32"/>
    <p:sldId id="914" r:id="rId33"/>
    <p:sldId id="894" r:id="rId34"/>
    <p:sldId id="912" r:id="rId35"/>
    <p:sldId id="898" r:id="rId36"/>
    <p:sldId id="903" r:id="rId37"/>
    <p:sldId id="907" r:id="rId38"/>
    <p:sldId id="933" r:id="rId39"/>
    <p:sldId id="934" r:id="rId40"/>
    <p:sldId id="926" r:id="rId41"/>
    <p:sldId id="927" r:id="rId42"/>
    <p:sldId id="829" r:id="rId43"/>
    <p:sldId id="883" r:id="rId44"/>
    <p:sldId id="884" r:id="rId45"/>
    <p:sldId id="868" r:id="rId46"/>
    <p:sldId id="908" r:id="rId47"/>
    <p:sldId id="905" r:id="rId48"/>
    <p:sldId id="904" r:id="rId49"/>
    <p:sldId id="899" r:id="rId50"/>
    <p:sldId id="897" r:id="rId51"/>
    <p:sldId id="901" r:id="rId52"/>
    <p:sldId id="900" r:id="rId53"/>
    <p:sldId id="928" r:id="rId54"/>
    <p:sldId id="924" r:id="rId55"/>
    <p:sldId id="925" r:id="rId56"/>
    <p:sldId id="931" r:id="rId57"/>
    <p:sldId id="932" r:id="rId58"/>
    <p:sldId id="831" r:id="rId59"/>
    <p:sldId id="885" r:id="rId60"/>
    <p:sldId id="886" r:id="rId61"/>
    <p:sldId id="875" r:id="rId62"/>
    <p:sldId id="879" r:id="rId63"/>
    <p:sldId id="922" r:id="rId64"/>
    <p:sldId id="923" r:id="rId65"/>
    <p:sldId id="895" r:id="rId66"/>
    <p:sldId id="896" r:id="rId67"/>
    <p:sldId id="835" r:id="rId68"/>
    <p:sldId id="889" r:id="rId69"/>
    <p:sldId id="890" r:id="rId70"/>
    <p:sldId id="876" r:id="rId71"/>
    <p:sldId id="917" r:id="rId72"/>
    <p:sldId id="918" r:id="rId73"/>
    <p:sldId id="919" r:id="rId74"/>
    <p:sldId id="916" r:id="rId75"/>
    <p:sldId id="818" r:id="rId76"/>
    <p:sldId id="817" r:id="rId77"/>
    <p:sldId id="929" r:id="rId78"/>
    <p:sldId id="930" r:id="rId79"/>
    <p:sldId id="833" r:id="rId80"/>
    <p:sldId id="887" r:id="rId81"/>
    <p:sldId id="888" r:id="rId82"/>
    <p:sldId id="877" r:id="rId83"/>
    <p:sldId id="921" r:id="rId84"/>
    <p:sldId id="935" r:id="rId85"/>
    <p:sldId id="936" r:id="rId86"/>
    <p:sldId id="837" r:id="rId87"/>
    <p:sldId id="891" r:id="rId88"/>
    <p:sldId id="892" r:id="rId89"/>
    <p:sldId id="878" r:id="rId90"/>
    <p:sldId id="808" r:id="rId91"/>
    <p:sldId id="809" r:id="rId92"/>
    <p:sldId id="839" r:id="rId93"/>
    <p:sldId id="840" r:id="rId94"/>
    <p:sldId id="893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F008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7562" autoAdjust="0"/>
    <p:restoredTop sz="83703" autoAdjust="0"/>
  </p:normalViewPr>
  <p:slideViewPr>
    <p:cSldViewPr snapToGrid="0" snapToObjects="1">
      <p:cViewPr>
        <p:scale>
          <a:sx n="100" d="100"/>
          <a:sy n="100" d="100"/>
        </p:scale>
        <p:origin x="-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notesMaster" Target="notesMasters/notesMaster1.xml"/><Relationship Id="rId97" Type="http://schemas.openxmlformats.org/officeDocument/2006/relationships/printerSettings" Target="printerSettings/printerSettings1.bin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heme" Target="theme/theme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Eschaton:Users:brosnaro:Dropbox:Personal:Presentations:20101029%20CMO%20Summit:finding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1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'[findings.xlsx]Sheet2'!$B$1</c:f>
              <c:strCache>
                <c:ptCount val="1"/>
                <c:pt idx="0">
                  <c:v>Conversion Efficiency</c:v>
                </c:pt>
              </c:strCache>
            </c:strRef>
          </c:tx>
          <c:cat>
            <c:strRef>
              <c:f>'[findings.xlsx]Sheet2'!$A$2:$A$6</c:f>
              <c:strCache>
                <c:ptCount val="5"/>
                <c:pt idx="0">
                  <c:v>Direct Load</c:v>
                </c:pt>
                <c:pt idx="1">
                  <c:v>Referring Sites</c:v>
                </c:pt>
                <c:pt idx="2">
                  <c:v>Natural Search</c:v>
                </c:pt>
                <c:pt idx="3">
                  <c:v>Marketing Programs</c:v>
                </c:pt>
                <c:pt idx="4">
                  <c:v>Facebook</c:v>
                </c:pt>
              </c:strCache>
            </c:strRef>
          </c:cat>
          <c:val>
            <c:numRef>
              <c:f>'[findings.xlsx]Sheet2'!$B$2:$B$6</c:f>
              <c:numCache>
                <c:formatCode>General</c:formatCode>
                <c:ptCount val="5"/>
                <c:pt idx="0">
                  <c:v>0.07</c:v>
                </c:pt>
                <c:pt idx="1">
                  <c:v>0.4</c:v>
                </c:pt>
                <c:pt idx="2">
                  <c:v>0.75</c:v>
                </c:pt>
                <c:pt idx="3">
                  <c:v>1.6</c:v>
                </c:pt>
                <c:pt idx="4">
                  <c:v>2.4</c:v>
                </c:pt>
              </c:numCache>
            </c:numRef>
          </c:val>
        </c:ser>
        <c:dLbls/>
        <c:axId val="69851624"/>
        <c:axId val="510138648"/>
      </c:barChart>
      <c:catAx>
        <c:axId val="69851624"/>
        <c:scaling>
          <c:orientation val="minMax"/>
        </c:scaling>
        <c:axPos val="l"/>
        <c:tickLblPos val="nextTo"/>
        <c:crossAx val="510138648"/>
        <c:crosses val="autoZero"/>
        <c:auto val="1"/>
        <c:lblAlgn val="ctr"/>
        <c:lblOffset val="100"/>
      </c:catAx>
      <c:valAx>
        <c:axId val="510138648"/>
        <c:scaling>
          <c:orientation val="minMax"/>
        </c:scaling>
        <c:axPos val="b"/>
        <c:majorGridlines/>
        <c:numFmt formatCode="General" sourceLinked="1"/>
        <c:tickLblPos val="nextTo"/>
        <c:crossAx val="69851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8D109-3126-5542-B73B-B5086DAE8032}" type="doc">
      <dgm:prSet loTypeId="urn:microsoft.com/office/officeart/2005/8/layout/radial3" loCatId="relationship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A0BFC0E-E423-1C42-A03A-2D7F55ACE73A}">
      <dgm:prSet phldrT="[Text]"/>
      <dgm:spPr/>
      <dgm:t>
        <a:bodyPr/>
        <a:lstStyle/>
        <a:p>
          <a:r>
            <a:rPr lang="en-US" dirty="0" smtClean="0"/>
            <a:t>Brand Health</a:t>
          </a:r>
          <a:endParaRPr lang="en-US" dirty="0"/>
        </a:p>
      </dgm:t>
    </dgm:pt>
    <dgm:pt modelId="{7695876B-38EF-4945-AC09-740D2D824F57}" type="parTrans" cxnId="{1E4FFA86-E750-2E45-AAF2-8A011624C91E}">
      <dgm:prSet/>
      <dgm:spPr/>
      <dgm:t>
        <a:bodyPr/>
        <a:lstStyle/>
        <a:p>
          <a:endParaRPr lang="en-US"/>
        </a:p>
      </dgm:t>
    </dgm:pt>
    <dgm:pt modelId="{424757AA-3CB0-FE43-B25A-767115E6D37A}" type="sibTrans" cxnId="{1E4FFA86-E750-2E45-AAF2-8A011624C91E}">
      <dgm:prSet/>
      <dgm:spPr/>
      <dgm:t>
        <a:bodyPr/>
        <a:lstStyle/>
        <a:p>
          <a:endParaRPr lang="en-US"/>
        </a:p>
      </dgm:t>
    </dgm:pt>
    <dgm:pt modelId="{A8F88C71-6470-1842-8027-78CE36451268}">
      <dgm:prSet phldrT="[Text]"/>
      <dgm:spPr/>
      <dgm:t>
        <a:bodyPr/>
        <a:lstStyle/>
        <a:p>
          <a:r>
            <a:rPr lang="en-US" dirty="0" smtClean="0"/>
            <a:t>Conversation</a:t>
          </a:r>
        </a:p>
        <a:p>
          <a:r>
            <a:rPr lang="en-US" dirty="0" smtClean="0"/>
            <a:t>Drivers</a:t>
          </a:r>
          <a:endParaRPr lang="en-US" dirty="0"/>
        </a:p>
      </dgm:t>
    </dgm:pt>
    <dgm:pt modelId="{C2C6A29D-095C-1740-81C0-4B5B2AE92030}" type="parTrans" cxnId="{EEF8A127-B9BD-D74F-93A8-52F08DD0B2CF}">
      <dgm:prSet/>
      <dgm:spPr/>
      <dgm:t>
        <a:bodyPr/>
        <a:lstStyle/>
        <a:p>
          <a:endParaRPr lang="en-US"/>
        </a:p>
      </dgm:t>
    </dgm:pt>
    <dgm:pt modelId="{CB0DC5EA-B124-4340-9456-657B22CD79B9}" type="sibTrans" cxnId="{EEF8A127-B9BD-D74F-93A8-52F08DD0B2CF}">
      <dgm:prSet/>
      <dgm:spPr/>
      <dgm:t>
        <a:bodyPr/>
        <a:lstStyle/>
        <a:p>
          <a:endParaRPr lang="en-US"/>
        </a:p>
      </dgm:t>
    </dgm:pt>
    <dgm:pt modelId="{22E829CD-19EA-3B40-BB88-6B1708B9BA3B}">
      <dgm:prSet phldrT="[Text]"/>
      <dgm:spPr/>
      <dgm:t>
        <a:bodyPr/>
        <a:lstStyle/>
        <a:p>
          <a:r>
            <a:rPr lang="en-US" dirty="0" smtClean="0"/>
            <a:t>Influencers</a:t>
          </a:r>
          <a:endParaRPr lang="en-US" dirty="0"/>
        </a:p>
      </dgm:t>
    </dgm:pt>
    <dgm:pt modelId="{37818E66-B3C9-C541-A3EA-7B4018E90C02}" type="sibTrans" cxnId="{6337085D-99FD-8447-8667-CABFA6271F73}">
      <dgm:prSet/>
      <dgm:spPr/>
      <dgm:t>
        <a:bodyPr/>
        <a:lstStyle/>
        <a:p>
          <a:endParaRPr lang="en-US"/>
        </a:p>
      </dgm:t>
    </dgm:pt>
    <dgm:pt modelId="{FF0D8CF8-8A76-EF42-8789-53633F5B71F8}" type="parTrans" cxnId="{6337085D-99FD-8447-8667-CABFA6271F73}">
      <dgm:prSet/>
      <dgm:spPr/>
      <dgm:t>
        <a:bodyPr/>
        <a:lstStyle/>
        <a:p>
          <a:endParaRPr lang="en-US"/>
        </a:p>
      </dgm:t>
    </dgm:pt>
    <dgm:pt modelId="{EC2A5038-0312-824E-A91C-596900B0729D}">
      <dgm:prSet phldrT="[Text]"/>
      <dgm:spPr/>
      <dgm:t>
        <a:bodyPr/>
        <a:lstStyle/>
        <a:p>
          <a:r>
            <a:rPr lang="en-US" dirty="0" smtClean="0"/>
            <a:t>Competitive Implications</a:t>
          </a:r>
          <a:endParaRPr lang="en-US" dirty="0"/>
        </a:p>
      </dgm:t>
    </dgm:pt>
    <dgm:pt modelId="{6942A72F-DB54-854B-BE3F-A8744ACAB032}" type="sibTrans" cxnId="{58C758BC-7A39-6848-B320-48D4C3E288EC}">
      <dgm:prSet/>
      <dgm:spPr/>
      <dgm:t>
        <a:bodyPr/>
        <a:lstStyle/>
        <a:p>
          <a:endParaRPr lang="en-US"/>
        </a:p>
      </dgm:t>
    </dgm:pt>
    <dgm:pt modelId="{50109CF3-84B8-B841-B403-25A10F601A46}" type="parTrans" cxnId="{58C758BC-7A39-6848-B320-48D4C3E288EC}">
      <dgm:prSet/>
      <dgm:spPr/>
      <dgm:t>
        <a:bodyPr/>
        <a:lstStyle/>
        <a:p>
          <a:endParaRPr lang="en-US"/>
        </a:p>
      </dgm:t>
    </dgm:pt>
    <dgm:pt modelId="{96A411FF-9BCE-6545-9025-84FD3E3A8177}">
      <dgm:prSet phldrT="[Text]"/>
      <dgm:spPr/>
      <dgm:t>
        <a:bodyPr/>
        <a:lstStyle/>
        <a:p>
          <a:r>
            <a:rPr lang="en-US" dirty="0" smtClean="0"/>
            <a:t>Location, Time, Impact</a:t>
          </a:r>
          <a:endParaRPr lang="en-US" dirty="0"/>
        </a:p>
      </dgm:t>
    </dgm:pt>
    <dgm:pt modelId="{0ABE7142-60FE-2048-A88D-1E45688064D9}" type="sibTrans" cxnId="{C49D5B35-BE93-3747-9F7C-ADC715D52200}">
      <dgm:prSet/>
      <dgm:spPr/>
      <dgm:t>
        <a:bodyPr/>
        <a:lstStyle/>
        <a:p>
          <a:endParaRPr lang="en-US"/>
        </a:p>
      </dgm:t>
    </dgm:pt>
    <dgm:pt modelId="{693E248A-D546-844F-97AB-353A1C319374}" type="parTrans" cxnId="{C49D5B35-BE93-3747-9F7C-ADC715D52200}">
      <dgm:prSet/>
      <dgm:spPr/>
      <dgm:t>
        <a:bodyPr/>
        <a:lstStyle/>
        <a:p>
          <a:endParaRPr lang="en-US"/>
        </a:p>
      </dgm:t>
    </dgm:pt>
    <dgm:pt modelId="{4624E83C-E3FB-AC4C-91F1-85B65C52C63A}">
      <dgm:prSet phldrT="[Text]"/>
      <dgm:spPr/>
      <dgm:t>
        <a:bodyPr/>
        <a:lstStyle/>
        <a:p>
          <a:r>
            <a:rPr lang="en-US" dirty="0" smtClean="0"/>
            <a:t>Sentiment Drivers</a:t>
          </a:r>
          <a:endParaRPr lang="en-US" dirty="0"/>
        </a:p>
      </dgm:t>
    </dgm:pt>
    <dgm:pt modelId="{8DA8023D-CF88-7843-90CD-857B90576A0F}" type="sibTrans" cxnId="{A382AEA2-80DB-5542-B784-E4C3603CCA37}">
      <dgm:prSet/>
      <dgm:spPr/>
      <dgm:t>
        <a:bodyPr/>
        <a:lstStyle/>
        <a:p>
          <a:endParaRPr lang="en-US"/>
        </a:p>
      </dgm:t>
    </dgm:pt>
    <dgm:pt modelId="{0D5E08BC-272B-0F40-8A1D-E27F28B49F38}" type="parTrans" cxnId="{A382AEA2-80DB-5542-B784-E4C3603CCA37}">
      <dgm:prSet/>
      <dgm:spPr/>
      <dgm:t>
        <a:bodyPr/>
        <a:lstStyle/>
        <a:p>
          <a:endParaRPr lang="en-US"/>
        </a:p>
      </dgm:t>
    </dgm:pt>
    <dgm:pt modelId="{CB96A030-27A7-294C-BEE5-86D93CA52F84}" type="pres">
      <dgm:prSet presAssocID="{A988D109-3126-5542-B73B-B5086DAE80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885419-CAB4-A14D-94B2-3281FA98D14B}" type="pres">
      <dgm:prSet presAssocID="{A988D109-3126-5542-B73B-B5086DAE8032}" presName="radial" presStyleCnt="0">
        <dgm:presLayoutVars>
          <dgm:animLvl val="ctr"/>
        </dgm:presLayoutVars>
      </dgm:prSet>
      <dgm:spPr/>
    </dgm:pt>
    <dgm:pt modelId="{CECBA0D0-E446-3B43-85BF-61EBCFC54643}" type="pres">
      <dgm:prSet presAssocID="{7A0BFC0E-E423-1C42-A03A-2D7F55ACE73A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B4BC5FB6-802C-C34C-8D70-D3CD2B2E1A8D}" type="pres">
      <dgm:prSet presAssocID="{A8F88C71-6470-1842-8027-78CE36451268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26E50-D47C-B14B-8A2F-BAE1A10FD136}" type="pres">
      <dgm:prSet presAssocID="{4624E83C-E3FB-AC4C-91F1-85B65C52C63A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E7E8D-4A83-8D4C-82A5-55042FF12748}" type="pres">
      <dgm:prSet presAssocID="{96A411FF-9BCE-6545-9025-84FD3E3A8177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5D721-838B-954E-8D75-0666F24025FC}" type="pres">
      <dgm:prSet presAssocID="{EC2A5038-0312-824E-A91C-596900B0729D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DA7C0-D6F2-F84E-A48C-D3884DA8A301}" type="pres">
      <dgm:prSet presAssocID="{22E829CD-19EA-3B40-BB88-6B1708B9BA3B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63C6E5-1E26-7B4A-96B1-31501670D929}" type="presOf" srcId="{96A411FF-9BCE-6545-9025-84FD3E3A8177}" destId="{32DE7E8D-4A83-8D4C-82A5-55042FF12748}" srcOrd="0" destOrd="0" presId="urn:microsoft.com/office/officeart/2005/8/layout/radial3"/>
    <dgm:cxn modelId="{EEF8A127-B9BD-D74F-93A8-52F08DD0B2CF}" srcId="{7A0BFC0E-E423-1C42-A03A-2D7F55ACE73A}" destId="{A8F88C71-6470-1842-8027-78CE36451268}" srcOrd="0" destOrd="0" parTransId="{C2C6A29D-095C-1740-81C0-4B5B2AE92030}" sibTransId="{CB0DC5EA-B124-4340-9456-657B22CD79B9}"/>
    <dgm:cxn modelId="{D562BE17-5475-274E-B7CA-68F8EA99413A}" type="presOf" srcId="{22E829CD-19EA-3B40-BB88-6B1708B9BA3B}" destId="{552DA7C0-D6F2-F84E-A48C-D3884DA8A301}" srcOrd="0" destOrd="0" presId="urn:microsoft.com/office/officeart/2005/8/layout/radial3"/>
    <dgm:cxn modelId="{2E432D1D-E62E-0243-A3F3-4BBA67C91237}" type="presOf" srcId="{A8F88C71-6470-1842-8027-78CE36451268}" destId="{B4BC5FB6-802C-C34C-8D70-D3CD2B2E1A8D}" srcOrd="0" destOrd="0" presId="urn:microsoft.com/office/officeart/2005/8/layout/radial3"/>
    <dgm:cxn modelId="{BB31CE86-4EFD-9243-BF20-D53BDF4FFC27}" type="presOf" srcId="{4624E83C-E3FB-AC4C-91F1-85B65C52C63A}" destId="{7CF26E50-D47C-B14B-8A2F-BAE1A10FD136}" srcOrd="0" destOrd="0" presId="urn:microsoft.com/office/officeart/2005/8/layout/radial3"/>
    <dgm:cxn modelId="{F84C5CF3-93A4-EA4B-88CC-4F2B9FFABA4B}" type="presOf" srcId="{EC2A5038-0312-824E-A91C-596900B0729D}" destId="{DBB5D721-838B-954E-8D75-0666F24025FC}" srcOrd="0" destOrd="0" presId="urn:microsoft.com/office/officeart/2005/8/layout/radial3"/>
    <dgm:cxn modelId="{312EF62A-4F85-4140-9B76-3BFCA3F2E283}" type="presOf" srcId="{A988D109-3126-5542-B73B-B5086DAE8032}" destId="{CB96A030-27A7-294C-BEE5-86D93CA52F84}" srcOrd="0" destOrd="0" presId="urn:microsoft.com/office/officeart/2005/8/layout/radial3"/>
    <dgm:cxn modelId="{AE76BB54-A72A-014E-B6DE-540ED95651D4}" type="presOf" srcId="{7A0BFC0E-E423-1C42-A03A-2D7F55ACE73A}" destId="{CECBA0D0-E446-3B43-85BF-61EBCFC54643}" srcOrd="0" destOrd="0" presId="urn:microsoft.com/office/officeart/2005/8/layout/radial3"/>
    <dgm:cxn modelId="{1E4FFA86-E750-2E45-AAF2-8A011624C91E}" srcId="{A988D109-3126-5542-B73B-B5086DAE8032}" destId="{7A0BFC0E-E423-1C42-A03A-2D7F55ACE73A}" srcOrd="0" destOrd="0" parTransId="{7695876B-38EF-4945-AC09-740D2D824F57}" sibTransId="{424757AA-3CB0-FE43-B25A-767115E6D37A}"/>
    <dgm:cxn modelId="{C49D5B35-BE93-3747-9F7C-ADC715D52200}" srcId="{7A0BFC0E-E423-1C42-A03A-2D7F55ACE73A}" destId="{96A411FF-9BCE-6545-9025-84FD3E3A8177}" srcOrd="2" destOrd="0" parTransId="{693E248A-D546-844F-97AB-353A1C319374}" sibTransId="{0ABE7142-60FE-2048-A88D-1E45688064D9}"/>
    <dgm:cxn modelId="{58C758BC-7A39-6848-B320-48D4C3E288EC}" srcId="{7A0BFC0E-E423-1C42-A03A-2D7F55ACE73A}" destId="{EC2A5038-0312-824E-A91C-596900B0729D}" srcOrd="3" destOrd="0" parTransId="{50109CF3-84B8-B841-B403-25A10F601A46}" sibTransId="{6942A72F-DB54-854B-BE3F-A8744ACAB032}"/>
    <dgm:cxn modelId="{6337085D-99FD-8447-8667-CABFA6271F73}" srcId="{7A0BFC0E-E423-1C42-A03A-2D7F55ACE73A}" destId="{22E829CD-19EA-3B40-BB88-6B1708B9BA3B}" srcOrd="4" destOrd="0" parTransId="{FF0D8CF8-8A76-EF42-8789-53633F5B71F8}" sibTransId="{37818E66-B3C9-C541-A3EA-7B4018E90C02}"/>
    <dgm:cxn modelId="{A382AEA2-80DB-5542-B784-E4C3603CCA37}" srcId="{7A0BFC0E-E423-1C42-A03A-2D7F55ACE73A}" destId="{4624E83C-E3FB-AC4C-91F1-85B65C52C63A}" srcOrd="1" destOrd="0" parTransId="{0D5E08BC-272B-0F40-8A1D-E27F28B49F38}" sibTransId="{8DA8023D-CF88-7843-90CD-857B90576A0F}"/>
    <dgm:cxn modelId="{D9E3A7F0-FFF6-EA48-A740-82C780E48305}" type="presParOf" srcId="{CB96A030-27A7-294C-BEE5-86D93CA52F84}" destId="{47885419-CAB4-A14D-94B2-3281FA98D14B}" srcOrd="0" destOrd="0" presId="urn:microsoft.com/office/officeart/2005/8/layout/radial3"/>
    <dgm:cxn modelId="{8F72F1BE-3441-E24B-9DEB-B12C78002E56}" type="presParOf" srcId="{47885419-CAB4-A14D-94B2-3281FA98D14B}" destId="{CECBA0D0-E446-3B43-85BF-61EBCFC54643}" srcOrd="0" destOrd="0" presId="urn:microsoft.com/office/officeart/2005/8/layout/radial3"/>
    <dgm:cxn modelId="{0B957A43-B12A-E740-940E-5AA41C2A5E9D}" type="presParOf" srcId="{47885419-CAB4-A14D-94B2-3281FA98D14B}" destId="{B4BC5FB6-802C-C34C-8D70-D3CD2B2E1A8D}" srcOrd="1" destOrd="0" presId="urn:microsoft.com/office/officeart/2005/8/layout/radial3"/>
    <dgm:cxn modelId="{69AA21FB-4D46-384F-ACD6-C072A66F279C}" type="presParOf" srcId="{47885419-CAB4-A14D-94B2-3281FA98D14B}" destId="{7CF26E50-D47C-B14B-8A2F-BAE1A10FD136}" srcOrd="2" destOrd="0" presId="urn:microsoft.com/office/officeart/2005/8/layout/radial3"/>
    <dgm:cxn modelId="{BB4D25A3-8867-E246-9B58-2E482DA72DD5}" type="presParOf" srcId="{47885419-CAB4-A14D-94B2-3281FA98D14B}" destId="{32DE7E8D-4A83-8D4C-82A5-55042FF12748}" srcOrd="3" destOrd="0" presId="urn:microsoft.com/office/officeart/2005/8/layout/radial3"/>
    <dgm:cxn modelId="{4D61292D-06DC-7943-B460-F6A6F27DB0EA}" type="presParOf" srcId="{47885419-CAB4-A14D-94B2-3281FA98D14B}" destId="{DBB5D721-838B-954E-8D75-0666F24025FC}" srcOrd="4" destOrd="0" presId="urn:microsoft.com/office/officeart/2005/8/layout/radial3"/>
    <dgm:cxn modelId="{9ACE2B04-443A-874F-905A-ABB51EEBAFF1}" type="presParOf" srcId="{47885419-CAB4-A14D-94B2-3281FA98D14B}" destId="{552DA7C0-D6F2-F84E-A48C-D3884DA8A301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88D109-3126-5542-B73B-B5086DAE8032}" type="doc">
      <dgm:prSet loTypeId="urn:microsoft.com/office/officeart/2005/8/layout/radial3" loCatId="relationship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A0BFC0E-E423-1C42-A03A-2D7F55ACE73A}">
      <dgm:prSet phldrT="[Text]"/>
      <dgm:spPr/>
      <dgm:t>
        <a:bodyPr/>
        <a:lstStyle/>
        <a:p>
          <a:r>
            <a:rPr lang="en-US" dirty="0" smtClean="0"/>
            <a:t>Marketing Optimization</a:t>
          </a:r>
          <a:endParaRPr lang="en-US" dirty="0"/>
        </a:p>
      </dgm:t>
    </dgm:pt>
    <dgm:pt modelId="{7695876B-38EF-4945-AC09-740D2D824F57}" type="parTrans" cxnId="{1E4FFA86-E750-2E45-AAF2-8A011624C91E}">
      <dgm:prSet/>
      <dgm:spPr/>
      <dgm:t>
        <a:bodyPr/>
        <a:lstStyle/>
        <a:p>
          <a:endParaRPr lang="en-US"/>
        </a:p>
      </dgm:t>
    </dgm:pt>
    <dgm:pt modelId="{424757AA-3CB0-FE43-B25A-767115E6D37A}" type="sibTrans" cxnId="{1E4FFA86-E750-2E45-AAF2-8A011624C91E}">
      <dgm:prSet/>
      <dgm:spPr/>
      <dgm:t>
        <a:bodyPr/>
        <a:lstStyle/>
        <a:p>
          <a:endParaRPr lang="en-US"/>
        </a:p>
      </dgm:t>
    </dgm:pt>
    <dgm:pt modelId="{A8F88C71-6470-1842-8027-78CE36451268}">
      <dgm:prSet phldrT="[Text]"/>
      <dgm:spPr/>
      <dgm:t>
        <a:bodyPr/>
        <a:lstStyle/>
        <a:p>
          <a:r>
            <a:rPr lang="en-US" dirty="0" smtClean="0"/>
            <a:t>Campaign Performance</a:t>
          </a:r>
          <a:endParaRPr lang="en-US" dirty="0"/>
        </a:p>
      </dgm:t>
    </dgm:pt>
    <dgm:pt modelId="{C2C6A29D-095C-1740-81C0-4B5B2AE92030}" type="parTrans" cxnId="{EEF8A127-B9BD-D74F-93A8-52F08DD0B2CF}">
      <dgm:prSet/>
      <dgm:spPr/>
      <dgm:t>
        <a:bodyPr/>
        <a:lstStyle/>
        <a:p>
          <a:endParaRPr lang="en-US"/>
        </a:p>
      </dgm:t>
    </dgm:pt>
    <dgm:pt modelId="{CB0DC5EA-B124-4340-9456-657B22CD79B9}" type="sibTrans" cxnId="{EEF8A127-B9BD-D74F-93A8-52F08DD0B2CF}">
      <dgm:prSet/>
      <dgm:spPr/>
      <dgm:t>
        <a:bodyPr/>
        <a:lstStyle/>
        <a:p>
          <a:endParaRPr lang="en-US"/>
        </a:p>
      </dgm:t>
    </dgm:pt>
    <dgm:pt modelId="{F2174108-C0FD-3B42-831D-80D3F0B076AB}">
      <dgm:prSet phldrT="[Text]"/>
      <dgm:spPr/>
      <dgm:t>
        <a:bodyPr/>
        <a:lstStyle/>
        <a:p>
          <a:r>
            <a:rPr lang="en-US" dirty="0" smtClean="0"/>
            <a:t>Content Performance</a:t>
          </a:r>
          <a:endParaRPr lang="en-US" dirty="0"/>
        </a:p>
      </dgm:t>
    </dgm:pt>
    <dgm:pt modelId="{EFB9EE5A-B7AD-D84F-8D0D-5316B467E766}" type="parTrans" cxnId="{DA8053F8-5BCB-3F46-87CA-A1E37DA31C0A}">
      <dgm:prSet/>
      <dgm:spPr/>
    </dgm:pt>
    <dgm:pt modelId="{65CC31C6-9AA9-2D4D-8E6D-925A43C7793A}" type="sibTrans" cxnId="{DA8053F8-5BCB-3F46-87CA-A1E37DA31C0A}">
      <dgm:prSet/>
      <dgm:spPr/>
    </dgm:pt>
    <dgm:pt modelId="{E905A5DE-6E43-7A4B-80A0-AD770820C4CC}">
      <dgm:prSet phldrT="[Text]"/>
      <dgm:spPr/>
      <dgm:t>
        <a:bodyPr/>
        <a:lstStyle/>
        <a:p>
          <a:r>
            <a:rPr lang="en-US" dirty="0" smtClean="0"/>
            <a:t>Channel Performance</a:t>
          </a:r>
          <a:endParaRPr lang="en-US" dirty="0"/>
        </a:p>
      </dgm:t>
    </dgm:pt>
    <dgm:pt modelId="{7C32D144-5A03-3D43-B001-624D619259E6}" type="parTrans" cxnId="{E8AB1CCB-C78F-3847-BAB8-EDD732A8522C}">
      <dgm:prSet/>
      <dgm:spPr/>
    </dgm:pt>
    <dgm:pt modelId="{B28D960C-4D6C-B941-9E5C-24B5162EF7DE}" type="sibTrans" cxnId="{E8AB1CCB-C78F-3847-BAB8-EDD732A8522C}">
      <dgm:prSet/>
      <dgm:spPr/>
    </dgm:pt>
    <dgm:pt modelId="{0038316F-614A-0842-8406-BC80AFFDE54A}">
      <dgm:prSet phldrT="[Text]"/>
      <dgm:spPr/>
      <dgm:t>
        <a:bodyPr/>
        <a:lstStyle/>
        <a:p>
          <a:r>
            <a:rPr lang="en-US" dirty="0" smtClean="0"/>
            <a:t>Timing Impact</a:t>
          </a:r>
          <a:endParaRPr lang="en-US" dirty="0"/>
        </a:p>
      </dgm:t>
    </dgm:pt>
    <dgm:pt modelId="{4D03AE40-454D-764F-A1E7-3F110BF3E03D}" type="parTrans" cxnId="{45B9FF69-74B4-644F-A880-91E7EC995790}">
      <dgm:prSet/>
      <dgm:spPr/>
    </dgm:pt>
    <dgm:pt modelId="{311A7737-1019-A746-93D1-D112D8EC9EA6}" type="sibTrans" cxnId="{45B9FF69-74B4-644F-A880-91E7EC995790}">
      <dgm:prSet/>
      <dgm:spPr/>
    </dgm:pt>
    <dgm:pt modelId="{EB3386F9-40DF-A547-BF7A-F3A9CF385C03}">
      <dgm:prSet phldrT="[Text]"/>
      <dgm:spPr/>
      <dgm:t>
        <a:bodyPr/>
        <a:lstStyle/>
        <a:p>
          <a:r>
            <a:rPr lang="en-US" dirty="0" smtClean="0"/>
            <a:t>Influencer Impact</a:t>
          </a:r>
          <a:endParaRPr lang="en-US" dirty="0"/>
        </a:p>
      </dgm:t>
    </dgm:pt>
    <dgm:pt modelId="{7A315CF6-68F4-DE46-AE54-35F7E95AE984}" type="parTrans" cxnId="{6F942F9C-E7DB-144B-AC45-7C2E5B407EF3}">
      <dgm:prSet/>
      <dgm:spPr/>
    </dgm:pt>
    <dgm:pt modelId="{9BC905C0-0AA6-E74F-8053-77F100C4AB44}" type="sibTrans" cxnId="{6F942F9C-E7DB-144B-AC45-7C2E5B407EF3}">
      <dgm:prSet/>
      <dgm:spPr/>
    </dgm:pt>
    <dgm:pt modelId="{CB96A030-27A7-294C-BEE5-86D93CA52F84}" type="pres">
      <dgm:prSet presAssocID="{A988D109-3126-5542-B73B-B5086DAE80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885419-CAB4-A14D-94B2-3281FA98D14B}" type="pres">
      <dgm:prSet presAssocID="{A988D109-3126-5542-B73B-B5086DAE8032}" presName="radial" presStyleCnt="0">
        <dgm:presLayoutVars>
          <dgm:animLvl val="ctr"/>
        </dgm:presLayoutVars>
      </dgm:prSet>
      <dgm:spPr/>
    </dgm:pt>
    <dgm:pt modelId="{CECBA0D0-E446-3B43-85BF-61EBCFC54643}" type="pres">
      <dgm:prSet presAssocID="{7A0BFC0E-E423-1C42-A03A-2D7F55ACE73A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B4BC5FB6-802C-C34C-8D70-D3CD2B2E1A8D}" type="pres">
      <dgm:prSet presAssocID="{A8F88C71-6470-1842-8027-78CE36451268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37938-C6AF-2649-A522-56D1225EB762}" type="pres">
      <dgm:prSet presAssocID="{F2174108-C0FD-3B42-831D-80D3F0B076AB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38A19-5584-0C4C-91AF-CB0C4003DF40}" type="pres">
      <dgm:prSet presAssocID="{E905A5DE-6E43-7A4B-80A0-AD770820C4CC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911C2-EF19-E64E-A1E4-DFAB904B4E81}" type="pres">
      <dgm:prSet presAssocID="{0038316F-614A-0842-8406-BC80AFFDE54A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FC6BB-3E7A-6247-8C57-52B23C10BE14}" type="pres">
      <dgm:prSet presAssocID="{EB3386F9-40DF-A547-BF7A-F3A9CF385C03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28A0E6-048D-4745-AF6D-7CCB867290BB}" type="presOf" srcId="{F2174108-C0FD-3B42-831D-80D3F0B076AB}" destId="{FBA37938-C6AF-2649-A522-56D1225EB762}" srcOrd="0" destOrd="0" presId="urn:microsoft.com/office/officeart/2005/8/layout/radial3"/>
    <dgm:cxn modelId="{372B27DC-EC44-6047-B487-E093A8932006}" type="presOf" srcId="{E905A5DE-6E43-7A4B-80A0-AD770820C4CC}" destId="{34138A19-5584-0C4C-91AF-CB0C4003DF40}" srcOrd="0" destOrd="0" presId="urn:microsoft.com/office/officeart/2005/8/layout/radial3"/>
    <dgm:cxn modelId="{88FFA4A7-9D2C-5C4B-B437-332208D56DF6}" type="presOf" srcId="{A988D109-3126-5542-B73B-B5086DAE8032}" destId="{CB96A030-27A7-294C-BEE5-86D93CA52F84}" srcOrd="0" destOrd="0" presId="urn:microsoft.com/office/officeart/2005/8/layout/radial3"/>
    <dgm:cxn modelId="{82445B01-A1E9-A344-A1E3-C139A435E907}" type="presOf" srcId="{A8F88C71-6470-1842-8027-78CE36451268}" destId="{B4BC5FB6-802C-C34C-8D70-D3CD2B2E1A8D}" srcOrd="0" destOrd="0" presId="urn:microsoft.com/office/officeart/2005/8/layout/radial3"/>
    <dgm:cxn modelId="{EEF8A127-B9BD-D74F-93A8-52F08DD0B2CF}" srcId="{7A0BFC0E-E423-1C42-A03A-2D7F55ACE73A}" destId="{A8F88C71-6470-1842-8027-78CE36451268}" srcOrd="0" destOrd="0" parTransId="{C2C6A29D-095C-1740-81C0-4B5B2AE92030}" sibTransId="{CB0DC5EA-B124-4340-9456-657B22CD79B9}"/>
    <dgm:cxn modelId="{6F942F9C-E7DB-144B-AC45-7C2E5B407EF3}" srcId="{7A0BFC0E-E423-1C42-A03A-2D7F55ACE73A}" destId="{EB3386F9-40DF-A547-BF7A-F3A9CF385C03}" srcOrd="4" destOrd="0" parTransId="{7A315CF6-68F4-DE46-AE54-35F7E95AE984}" sibTransId="{9BC905C0-0AA6-E74F-8053-77F100C4AB44}"/>
    <dgm:cxn modelId="{45B9FF69-74B4-644F-A880-91E7EC995790}" srcId="{7A0BFC0E-E423-1C42-A03A-2D7F55ACE73A}" destId="{0038316F-614A-0842-8406-BC80AFFDE54A}" srcOrd="3" destOrd="0" parTransId="{4D03AE40-454D-764F-A1E7-3F110BF3E03D}" sibTransId="{311A7737-1019-A746-93D1-D112D8EC9EA6}"/>
    <dgm:cxn modelId="{AC2AC6D0-EABE-6F47-B6B0-CCDF001BBBDE}" type="presOf" srcId="{EB3386F9-40DF-A547-BF7A-F3A9CF385C03}" destId="{9EBFC6BB-3E7A-6247-8C57-52B23C10BE14}" srcOrd="0" destOrd="0" presId="urn:microsoft.com/office/officeart/2005/8/layout/radial3"/>
    <dgm:cxn modelId="{AD72E654-8ADE-3840-87DA-30EF79A35923}" type="presOf" srcId="{0038316F-614A-0842-8406-BC80AFFDE54A}" destId="{B1A911C2-EF19-E64E-A1E4-DFAB904B4E81}" srcOrd="0" destOrd="0" presId="urn:microsoft.com/office/officeart/2005/8/layout/radial3"/>
    <dgm:cxn modelId="{1E4FFA86-E750-2E45-AAF2-8A011624C91E}" srcId="{A988D109-3126-5542-B73B-B5086DAE8032}" destId="{7A0BFC0E-E423-1C42-A03A-2D7F55ACE73A}" srcOrd="0" destOrd="0" parTransId="{7695876B-38EF-4945-AC09-740D2D824F57}" sibTransId="{424757AA-3CB0-FE43-B25A-767115E6D37A}"/>
    <dgm:cxn modelId="{DA8053F8-5BCB-3F46-87CA-A1E37DA31C0A}" srcId="{7A0BFC0E-E423-1C42-A03A-2D7F55ACE73A}" destId="{F2174108-C0FD-3B42-831D-80D3F0B076AB}" srcOrd="1" destOrd="0" parTransId="{EFB9EE5A-B7AD-D84F-8D0D-5316B467E766}" sibTransId="{65CC31C6-9AA9-2D4D-8E6D-925A43C7793A}"/>
    <dgm:cxn modelId="{E8AB1CCB-C78F-3847-BAB8-EDD732A8522C}" srcId="{7A0BFC0E-E423-1C42-A03A-2D7F55ACE73A}" destId="{E905A5DE-6E43-7A4B-80A0-AD770820C4CC}" srcOrd="2" destOrd="0" parTransId="{7C32D144-5A03-3D43-B001-624D619259E6}" sibTransId="{B28D960C-4D6C-B941-9E5C-24B5162EF7DE}"/>
    <dgm:cxn modelId="{E4C7731F-A6F4-4C45-AC60-37A758C84995}" type="presOf" srcId="{7A0BFC0E-E423-1C42-A03A-2D7F55ACE73A}" destId="{CECBA0D0-E446-3B43-85BF-61EBCFC54643}" srcOrd="0" destOrd="0" presId="urn:microsoft.com/office/officeart/2005/8/layout/radial3"/>
    <dgm:cxn modelId="{ECB8CF6E-A971-3341-A2B8-54359ECA8E5D}" type="presParOf" srcId="{CB96A030-27A7-294C-BEE5-86D93CA52F84}" destId="{47885419-CAB4-A14D-94B2-3281FA98D14B}" srcOrd="0" destOrd="0" presId="urn:microsoft.com/office/officeart/2005/8/layout/radial3"/>
    <dgm:cxn modelId="{F4DB8DBD-1A0A-A149-BF1A-9E7804537BB0}" type="presParOf" srcId="{47885419-CAB4-A14D-94B2-3281FA98D14B}" destId="{CECBA0D0-E446-3B43-85BF-61EBCFC54643}" srcOrd="0" destOrd="0" presId="urn:microsoft.com/office/officeart/2005/8/layout/radial3"/>
    <dgm:cxn modelId="{C7663D45-B0AB-FB45-AEFD-D9B871ABD4AB}" type="presParOf" srcId="{47885419-CAB4-A14D-94B2-3281FA98D14B}" destId="{B4BC5FB6-802C-C34C-8D70-D3CD2B2E1A8D}" srcOrd="1" destOrd="0" presId="urn:microsoft.com/office/officeart/2005/8/layout/radial3"/>
    <dgm:cxn modelId="{F400CB86-5F23-104D-91FA-C34C3FDC4353}" type="presParOf" srcId="{47885419-CAB4-A14D-94B2-3281FA98D14B}" destId="{FBA37938-C6AF-2649-A522-56D1225EB762}" srcOrd="2" destOrd="0" presId="urn:microsoft.com/office/officeart/2005/8/layout/radial3"/>
    <dgm:cxn modelId="{9535CF66-FBDB-C24C-9650-13CFF7F0E96A}" type="presParOf" srcId="{47885419-CAB4-A14D-94B2-3281FA98D14B}" destId="{34138A19-5584-0C4C-91AF-CB0C4003DF40}" srcOrd="3" destOrd="0" presId="urn:microsoft.com/office/officeart/2005/8/layout/radial3"/>
    <dgm:cxn modelId="{DBEF9271-B498-864B-A90B-1F29C37797DF}" type="presParOf" srcId="{47885419-CAB4-A14D-94B2-3281FA98D14B}" destId="{B1A911C2-EF19-E64E-A1E4-DFAB904B4E81}" srcOrd="4" destOrd="0" presId="urn:microsoft.com/office/officeart/2005/8/layout/radial3"/>
    <dgm:cxn modelId="{8F021BB6-B361-EF45-A63B-D3D92242B880}" type="presParOf" srcId="{47885419-CAB4-A14D-94B2-3281FA98D14B}" destId="{9EBFC6BB-3E7A-6247-8C57-52B23C10BE1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88D109-3126-5542-B73B-B5086DAE8032}" type="doc">
      <dgm:prSet loTypeId="urn:microsoft.com/office/officeart/2005/8/layout/radial3" loCatId="relationship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A0BFC0E-E423-1C42-A03A-2D7F55ACE73A}">
      <dgm:prSet phldrT="[Text]"/>
      <dgm:spPr/>
      <dgm:t>
        <a:bodyPr/>
        <a:lstStyle/>
        <a:p>
          <a:r>
            <a:rPr lang="en-US" dirty="0" smtClean="0"/>
            <a:t>Revenue Generation</a:t>
          </a:r>
          <a:endParaRPr lang="en-US" dirty="0"/>
        </a:p>
      </dgm:t>
    </dgm:pt>
    <dgm:pt modelId="{7695876B-38EF-4945-AC09-740D2D824F57}" type="parTrans" cxnId="{1E4FFA86-E750-2E45-AAF2-8A011624C91E}">
      <dgm:prSet/>
      <dgm:spPr/>
      <dgm:t>
        <a:bodyPr/>
        <a:lstStyle/>
        <a:p>
          <a:endParaRPr lang="en-US"/>
        </a:p>
      </dgm:t>
    </dgm:pt>
    <dgm:pt modelId="{424757AA-3CB0-FE43-B25A-767115E6D37A}" type="sibTrans" cxnId="{1E4FFA86-E750-2E45-AAF2-8A011624C91E}">
      <dgm:prSet/>
      <dgm:spPr/>
      <dgm:t>
        <a:bodyPr/>
        <a:lstStyle/>
        <a:p>
          <a:endParaRPr lang="en-US"/>
        </a:p>
      </dgm:t>
    </dgm:pt>
    <dgm:pt modelId="{A8F88C71-6470-1842-8027-78CE36451268}">
      <dgm:prSet phldrT="[Text]"/>
      <dgm:spPr/>
      <dgm:t>
        <a:bodyPr/>
        <a:lstStyle/>
        <a:p>
          <a:r>
            <a:rPr lang="en-US" dirty="0" smtClean="0"/>
            <a:t>Conversion Impact</a:t>
          </a:r>
          <a:endParaRPr lang="en-US" dirty="0"/>
        </a:p>
      </dgm:t>
    </dgm:pt>
    <dgm:pt modelId="{C2C6A29D-095C-1740-81C0-4B5B2AE92030}" type="parTrans" cxnId="{EEF8A127-B9BD-D74F-93A8-52F08DD0B2CF}">
      <dgm:prSet/>
      <dgm:spPr/>
      <dgm:t>
        <a:bodyPr/>
        <a:lstStyle/>
        <a:p>
          <a:endParaRPr lang="en-US"/>
        </a:p>
      </dgm:t>
    </dgm:pt>
    <dgm:pt modelId="{CB0DC5EA-B124-4340-9456-657B22CD79B9}" type="sibTrans" cxnId="{EEF8A127-B9BD-D74F-93A8-52F08DD0B2CF}">
      <dgm:prSet/>
      <dgm:spPr/>
      <dgm:t>
        <a:bodyPr/>
        <a:lstStyle/>
        <a:p>
          <a:endParaRPr lang="en-US"/>
        </a:p>
      </dgm:t>
    </dgm:pt>
    <dgm:pt modelId="{F2174108-C0FD-3B42-831D-80D3F0B076AB}">
      <dgm:prSet phldrT="[Text]"/>
      <dgm:spPr/>
      <dgm:t>
        <a:bodyPr/>
        <a:lstStyle/>
        <a:p>
          <a:r>
            <a:rPr lang="en-US" dirty="0" smtClean="0"/>
            <a:t>Loyalty Impact</a:t>
          </a:r>
          <a:endParaRPr lang="en-US" dirty="0"/>
        </a:p>
      </dgm:t>
    </dgm:pt>
    <dgm:pt modelId="{EFB9EE5A-B7AD-D84F-8D0D-5316B467E766}" type="parTrans" cxnId="{DA8053F8-5BCB-3F46-87CA-A1E37DA31C0A}">
      <dgm:prSet/>
      <dgm:spPr/>
    </dgm:pt>
    <dgm:pt modelId="{65CC31C6-9AA9-2D4D-8E6D-925A43C7793A}" type="sibTrans" cxnId="{DA8053F8-5BCB-3F46-87CA-A1E37DA31C0A}">
      <dgm:prSet/>
      <dgm:spPr/>
    </dgm:pt>
    <dgm:pt modelId="{E905A5DE-6E43-7A4B-80A0-AD770820C4CC}">
      <dgm:prSet phldrT="[Text]"/>
      <dgm:spPr/>
      <dgm:t>
        <a:bodyPr/>
        <a:lstStyle/>
        <a:p>
          <a:r>
            <a:rPr lang="en-US" dirty="0" smtClean="0"/>
            <a:t>Search Impact</a:t>
          </a:r>
          <a:endParaRPr lang="en-US" dirty="0"/>
        </a:p>
      </dgm:t>
    </dgm:pt>
    <dgm:pt modelId="{7C32D144-5A03-3D43-B001-624D619259E6}" type="parTrans" cxnId="{E8AB1CCB-C78F-3847-BAB8-EDD732A8522C}">
      <dgm:prSet/>
      <dgm:spPr/>
    </dgm:pt>
    <dgm:pt modelId="{B28D960C-4D6C-B941-9E5C-24B5162EF7DE}" type="sibTrans" cxnId="{E8AB1CCB-C78F-3847-BAB8-EDD732A8522C}">
      <dgm:prSet/>
      <dgm:spPr/>
    </dgm:pt>
    <dgm:pt modelId="{EB3386F9-40DF-A547-BF7A-F3A9CF385C03}">
      <dgm:prSet phldrT="[Text]"/>
      <dgm:spPr/>
      <dgm:t>
        <a:bodyPr/>
        <a:lstStyle/>
        <a:p>
          <a:r>
            <a:rPr lang="en-US" dirty="0" smtClean="0"/>
            <a:t>Revenue Impact</a:t>
          </a:r>
          <a:endParaRPr lang="en-US" dirty="0"/>
        </a:p>
      </dgm:t>
    </dgm:pt>
    <dgm:pt modelId="{7A315CF6-68F4-DE46-AE54-35F7E95AE984}" type="parTrans" cxnId="{6F942F9C-E7DB-144B-AC45-7C2E5B407EF3}">
      <dgm:prSet/>
      <dgm:spPr/>
    </dgm:pt>
    <dgm:pt modelId="{9BC905C0-0AA6-E74F-8053-77F100C4AB44}" type="sibTrans" cxnId="{6F942F9C-E7DB-144B-AC45-7C2E5B407EF3}">
      <dgm:prSet/>
      <dgm:spPr/>
    </dgm:pt>
    <dgm:pt modelId="{CB96A030-27A7-294C-BEE5-86D93CA52F84}" type="pres">
      <dgm:prSet presAssocID="{A988D109-3126-5542-B73B-B5086DAE80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885419-CAB4-A14D-94B2-3281FA98D14B}" type="pres">
      <dgm:prSet presAssocID="{A988D109-3126-5542-B73B-B5086DAE8032}" presName="radial" presStyleCnt="0">
        <dgm:presLayoutVars>
          <dgm:animLvl val="ctr"/>
        </dgm:presLayoutVars>
      </dgm:prSet>
      <dgm:spPr/>
    </dgm:pt>
    <dgm:pt modelId="{CECBA0D0-E446-3B43-85BF-61EBCFC54643}" type="pres">
      <dgm:prSet presAssocID="{7A0BFC0E-E423-1C42-A03A-2D7F55ACE73A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B4BC5FB6-802C-C34C-8D70-D3CD2B2E1A8D}" type="pres">
      <dgm:prSet presAssocID="{A8F88C71-6470-1842-8027-78CE36451268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37938-C6AF-2649-A522-56D1225EB762}" type="pres">
      <dgm:prSet presAssocID="{F2174108-C0FD-3B42-831D-80D3F0B076AB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38A19-5584-0C4C-91AF-CB0C4003DF40}" type="pres">
      <dgm:prSet presAssocID="{E905A5DE-6E43-7A4B-80A0-AD770820C4CC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FC6BB-3E7A-6247-8C57-52B23C10BE14}" type="pres">
      <dgm:prSet presAssocID="{EB3386F9-40DF-A547-BF7A-F3A9CF385C03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6484E5-F5B2-BA4F-9EF9-D0653235DBD5}" type="presOf" srcId="{F2174108-C0FD-3B42-831D-80D3F0B076AB}" destId="{FBA37938-C6AF-2649-A522-56D1225EB762}" srcOrd="0" destOrd="0" presId="urn:microsoft.com/office/officeart/2005/8/layout/radial3"/>
    <dgm:cxn modelId="{6F942F9C-E7DB-144B-AC45-7C2E5B407EF3}" srcId="{7A0BFC0E-E423-1C42-A03A-2D7F55ACE73A}" destId="{EB3386F9-40DF-A547-BF7A-F3A9CF385C03}" srcOrd="3" destOrd="0" parTransId="{7A315CF6-68F4-DE46-AE54-35F7E95AE984}" sibTransId="{9BC905C0-0AA6-E74F-8053-77F100C4AB44}"/>
    <dgm:cxn modelId="{EEF8A127-B9BD-D74F-93A8-52F08DD0B2CF}" srcId="{7A0BFC0E-E423-1C42-A03A-2D7F55ACE73A}" destId="{A8F88C71-6470-1842-8027-78CE36451268}" srcOrd="0" destOrd="0" parTransId="{C2C6A29D-095C-1740-81C0-4B5B2AE92030}" sibTransId="{CB0DC5EA-B124-4340-9456-657B22CD79B9}"/>
    <dgm:cxn modelId="{65615D3B-A266-2142-B148-57F9E83B020F}" type="presOf" srcId="{A8F88C71-6470-1842-8027-78CE36451268}" destId="{B4BC5FB6-802C-C34C-8D70-D3CD2B2E1A8D}" srcOrd="0" destOrd="0" presId="urn:microsoft.com/office/officeart/2005/8/layout/radial3"/>
    <dgm:cxn modelId="{F46665C9-7B87-3B4B-82C5-59021F927C2D}" type="presOf" srcId="{7A0BFC0E-E423-1C42-A03A-2D7F55ACE73A}" destId="{CECBA0D0-E446-3B43-85BF-61EBCFC54643}" srcOrd="0" destOrd="0" presId="urn:microsoft.com/office/officeart/2005/8/layout/radial3"/>
    <dgm:cxn modelId="{DCABDC97-32A6-AE45-99F8-AFF2FBEF780A}" type="presOf" srcId="{EB3386F9-40DF-A547-BF7A-F3A9CF385C03}" destId="{9EBFC6BB-3E7A-6247-8C57-52B23C10BE14}" srcOrd="0" destOrd="0" presId="urn:microsoft.com/office/officeart/2005/8/layout/radial3"/>
    <dgm:cxn modelId="{DD305858-3EA6-A74F-B489-B7641871D57A}" type="presOf" srcId="{A988D109-3126-5542-B73B-B5086DAE8032}" destId="{CB96A030-27A7-294C-BEE5-86D93CA52F84}" srcOrd="0" destOrd="0" presId="urn:microsoft.com/office/officeart/2005/8/layout/radial3"/>
    <dgm:cxn modelId="{1E4FFA86-E750-2E45-AAF2-8A011624C91E}" srcId="{A988D109-3126-5542-B73B-B5086DAE8032}" destId="{7A0BFC0E-E423-1C42-A03A-2D7F55ACE73A}" srcOrd="0" destOrd="0" parTransId="{7695876B-38EF-4945-AC09-740D2D824F57}" sibTransId="{424757AA-3CB0-FE43-B25A-767115E6D37A}"/>
    <dgm:cxn modelId="{DA8053F8-5BCB-3F46-87CA-A1E37DA31C0A}" srcId="{7A0BFC0E-E423-1C42-A03A-2D7F55ACE73A}" destId="{F2174108-C0FD-3B42-831D-80D3F0B076AB}" srcOrd="1" destOrd="0" parTransId="{EFB9EE5A-B7AD-D84F-8D0D-5316B467E766}" sibTransId="{65CC31C6-9AA9-2D4D-8E6D-925A43C7793A}"/>
    <dgm:cxn modelId="{E8AB1CCB-C78F-3847-BAB8-EDD732A8522C}" srcId="{7A0BFC0E-E423-1C42-A03A-2D7F55ACE73A}" destId="{E905A5DE-6E43-7A4B-80A0-AD770820C4CC}" srcOrd="2" destOrd="0" parTransId="{7C32D144-5A03-3D43-B001-624D619259E6}" sibTransId="{B28D960C-4D6C-B941-9E5C-24B5162EF7DE}"/>
    <dgm:cxn modelId="{CD6B92EB-6A38-B148-93D9-DD5B044894E1}" type="presOf" srcId="{E905A5DE-6E43-7A4B-80A0-AD770820C4CC}" destId="{34138A19-5584-0C4C-91AF-CB0C4003DF40}" srcOrd="0" destOrd="0" presId="urn:microsoft.com/office/officeart/2005/8/layout/radial3"/>
    <dgm:cxn modelId="{9310A5ED-90BE-364B-AC5B-69103537B5C9}" type="presParOf" srcId="{CB96A030-27A7-294C-BEE5-86D93CA52F84}" destId="{47885419-CAB4-A14D-94B2-3281FA98D14B}" srcOrd="0" destOrd="0" presId="urn:microsoft.com/office/officeart/2005/8/layout/radial3"/>
    <dgm:cxn modelId="{29A09A0F-0C85-CC41-A381-CA4614132227}" type="presParOf" srcId="{47885419-CAB4-A14D-94B2-3281FA98D14B}" destId="{CECBA0D0-E446-3B43-85BF-61EBCFC54643}" srcOrd="0" destOrd="0" presId="urn:microsoft.com/office/officeart/2005/8/layout/radial3"/>
    <dgm:cxn modelId="{9C6F2145-1EE9-DE41-ADD8-40AC16294A2E}" type="presParOf" srcId="{47885419-CAB4-A14D-94B2-3281FA98D14B}" destId="{B4BC5FB6-802C-C34C-8D70-D3CD2B2E1A8D}" srcOrd="1" destOrd="0" presId="urn:microsoft.com/office/officeart/2005/8/layout/radial3"/>
    <dgm:cxn modelId="{65EDBAA4-008A-5441-8005-169A60F6BEB4}" type="presParOf" srcId="{47885419-CAB4-A14D-94B2-3281FA98D14B}" destId="{FBA37938-C6AF-2649-A522-56D1225EB762}" srcOrd="2" destOrd="0" presId="urn:microsoft.com/office/officeart/2005/8/layout/radial3"/>
    <dgm:cxn modelId="{95D4F2FD-AA5F-2B42-BC5D-2E7644432494}" type="presParOf" srcId="{47885419-CAB4-A14D-94B2-3281FA98D14B}" destId="{34138A19-5584-0C4C-91AF-CB0C4003DF40}" srcOrd="3" destOrd="0" presId="urn:microsoft.com/office/officeart/2005/8/layout/radial3"/>
    <dgm:cxn modelId="{85D2DA60-E346-2241-B4C0-60E2404B97EF}" type="presParOf" srcId="{47885419-CAB4-A14D-94B2-3281FA98D14B}" destId="{9EBFC6BB-3E7A-6247-8C57-52B23C10BE1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88D109-3126-5542-B73B-B5086DAE8032}" type="doc">
      <dgm:prSet loTypeId="urn:microsoft.com/office/officeart/2005/8/layout/radial3" loCatId="relationship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A0BFC0E-E423-1C42-A03A-2D7F55ACE73A}">
      <dgm:prSet phldrT="[Text]"/>
      <dgm:spPr/>
      <dgm:t>
        <a:bodyPr/>
        <a:lstStyle/>
        <a:p>
          <a:r>
            <a:rPr lang="en-US" dirty="0" smtClean="0"/>
            <a:t>Customer Experience</a:t>
          </a:r>
          <a:endParaRPr lang="en-US" dirty="0"/>
        </a:p>
      </dgm:t>
    </dgm:pt>
    <dgm:pt modelId="{7695876B-38EF-4945-AC09-740D2D824F57}" type="parTrans" cxnId="{1E4FFA86-E750-2E45-AAF2-8A011624C91E}">
      <dgm:prSet/>
      <dgm:spPr/>
      <dgm:t>
        <a:bodyPr/>
        <a:lstStyle/>
        <a:p>
          <a:endParaRPr lang="en-US"/>
        </a:p>
      </dgm:t>
    </dgm:pt>
    <dgm:pt modelId="{424757AA-3CB0-FE43-B25A-767115E6D37A}" type="sibTrans" cxnId="{1E4FFA86-E750-2E45-AAF2-8A011624C91E}">
      <dgm:prSet/>
      <dgm:spPr/>
      <dgm:t>
        <a:bodyPr/>
        <a:lstStyle/>
        <a:p>
          <a:endParaRPr lang="en-US"/>
        </a:p>
      </dgm:t>
    </dgm:pt>
    <dgm:pt modelId="{A8F88C71-6470-1842-8027-78CE36451268}">
      <dgm:prSet phldrT="[Text]"/>
      <dgm:spPr/>
      <dgm:t>
        <a:bodyPr/>
        <a:lstStyle/>
        <a:p>
          <a:r>
            <a:rPr lang="en-US" dirty="0" smtClean="0"/>
            <a:t>“Blind Spots”</a:t>
          </a:r>
          <a:endParaRPr lang="en-US" dirty="0"/>
        </a:p>
      </dgm:t>
    </dgm:pt>
    <dgm:pt modelId="{C2C6A29D-095C-1740-81C0-4B5B2AE92030}" type="parTrans" cxnId="{EEF8A127-B9BD-D74F-93A8-52F08DD0B2CF}">
      <dgm:prSet/>
      <dgm:spPr/>
      <dgm:t>
        <a:bodyPr/>
        <a:lstStyle/>
        <a:p>
          <a:endParaRPr lang="en-US"/>
        </a:p>
      </dgm:t>
    </dgm:pt>
    <dgm:pt modelId="{CB0DC5EA-B124-4340-9456-657B22CD79B9}" type="sibTrans" cxnId="{EEF8A127-B9BD-D74F-93A8-52F08DD0B2CF}">
      <dgm:prSet/>
      <dgm:spPr/>
      <dgm:t>
        <a:bodyPr/>
        <a:lstStyle/>
        <a:p>
          <a:endParaRPr lang="en-US"/>
        </a:p>
      </dgm:t>
    </dgm:pt>
    <dgm:pt modelId="{F2174108-C0FD-3B42-831D-80D3F0B076AB}">
      <dgm:prSet phldrT="[Text]"/>
      <dgm:spPr/>
      <dgm:t>
        <a:bodyPr/>
        <a:lstStyle/>
        <a:p>
          <a:r>
            <a:rPr lang="en-US" dirty="0" smtClean="0"/>
            <a:t>Context!</a:t>
          </a:r>
          <a:endParaRPr lang="en-US" dirty="0"/>
        </a:p>
      </dgm:t>
    </dgm:pt>
    <dgm:pt modelId="{EFB9EE5A-B7AD-D84F-8D0D-5316B467E766}" type="parTrans" cxnId="{DA8053F8-5BCB-3F46-87CA-A1E37DA31C0A}">
      <dgm:prSet/>
      <dgm:spPr/>
    </dgm:pt>
    <dgm:pt modelId="{65CC31C6-9AA9-2D4D-8E6D-925A43C7793A}" type="sibTrans" cxnId="{DA8053F8-5BCB-3F46-87CA-A1E37DA31C0A}">
      <dgm:prSet/>
      <dgm:spPr/>
    </dgm:pt>
    <dgm:pt modelId="{40C01FD1-553A-9D4C-89FF-23DDA764FC9E}">
      <dgm:prSet phldrT="[Text]"/>
      <dgm:spPr/>
      <dgm:t>
        <a:bodyPr/>
        <a:lstStyle/>
        <a:p>
          <a:r>
            <a:rPr lang="en-US" dirty="0" smtClean="0"/>
            <a:t>Emotional </a:t>
          </a:r>
        </a:p>
        <a:p>
          <a:r>
            <a:rPr lang="en-US" dirty="0" smtClean="0"/>
            <a:t>Intensity</a:t>
          </a:r>
          <a:endParaRPr lang="en-US" dirty="0"/>
        </a:p>
      </dgm:t>
    </dgm:pt>
    <dgm:pt modelId="{2F1840D7-68A1-EC49-B677-D3957425577C}" type="parTrans" cxnId="{ED806DE6-FB18-6645-9F2C-CE1FBC461C5B}">
      <dgm:prSet/>
      <dgm:spPr/>
    </dgm:pt>
    <dgm:pt modelId="{AF8279AD-EFDF-3547-BB41-2383CA55796A}" type="sibTrans" cxnId="{ED806DE6-FB18-6645-9F2C-CE1FBC461C5B}">
      <dgm:prSet/>
      <dgm:spPr/>
    </dgm:pt>
    <dgm:pt modelId="{D0B6CD07-B858-C749-B7DD-51A46953C615}">
      <dgm:prSet phldrT="[Text]"/>
      <dgm:spPr/>
      <dgm:t>
        <a:bodyPr/>
        <a:lstStyle/>
        <a:p>
          <a:r>
            <a:rPr lang="en-US" dirty="0" smtClean="0"/>
            <a:t>Issue Identification</a:t>
          </a:r>
          <a:endParaRPr lang="en-US" dirty="0"/>
        </a:p>
      </dgm:t>
    </dgm:pt>
    <dgm:pt modelId="{0C1817FB-A89A-D240-817D-B7471329E64D}" type="parTrans" cxnId="{EDF63276-9B74-C045-B807-0BFED0830236}">
      <dgm:prSet/>
      <dgm:spPr/>
    </dgm:pt>
    <dgm:pt modelId="{B205A3AB-C75A-0140-B6B2-343072B81950}" type="sibTrans" cxnId="{EDF63276-9B74-C045-B807-0BFED0830236}">
      <dgm:prSet/>
      <dgm:spPr/>
    </dgm:pt>
    <dgm:pt modelId="{BF8449A7-F444-AD44-B9FC-4A92D077476C}">
      <dgm:prSet phldrT="[Text]"/>
      <dgm:spPr/>
      <dgm:t>
        <a:bodyPr/>
        <a:lstStyle/>
        <a:p>
          <a:r>
            <a:rPr lang="en-US" dirty="0" smtClean="0"/>
            <a:t>Service Levels</a:t>
          </a:r>
          <a:endParaRPr lang="en-US" dirty="0"/>
        </a:p>
      </dgm:t>
    </dgm:pt>
    <dgm:pt modelId="{F64A28A3-D89B-C040-AA6B-D5A04BC5ABE6}" type="parTrans" cxnId="{223B1297-BF6B-0F4A-A6D4-CA7BD11F26FA}">
      <dgm:prSet/>
      <dgm:spPr/>
    </dgm:pt>
    <dgm:pt modelId="{63194870-EAED-2347-8484-4C81889F4272}" type="sibTrans" cxnId="{223B1297-BF6B-0F4A-A6D4-CA7BD11F26FA}">
      <dgm:prSet/>
      <dgm:spPr/>
    </dgm:pt>
    <dgm:pt modelId="{CB96A030-27A7-294C-BEE5-86D93CA52F84}" type="pres">
      <dgm:prSet presAssocID="{A988D109-3126-5542-B73B-B5086DAE80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885419-CAB4-A14D-94B2-3281FA98D14B}" type="pres">
      <dgm:prSet presAssocID="{A988D109-3126-5542-B73B-B5086DAE8032}" presName="radial" presStyleCnt="0">
        <dgm:presLayoutVars>
          <dgm:animLvl val="ctr"/>
        </dgm:presLayoutVars>
      </dgm:prSet>
      <dgm:spPr/>
    </dgm:pt>
    <dgm:pt modelId="{CECBA0D0-E446-3B43-85BF-61EBCFC54643}" type="pres">
      <dgm:prSet presAssocID="{7A0BFC0E-E423-1C42-A03A-2D7F55ACE73A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B4BC5FB6-802C-C34C-8D70-D3CD2B2E1A8D}" type="pres">
      <dgm:prSet presAssocID="{A8F88C71-6470-1842-8027-78CE36451268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37938-C6AF-2649-A522-56D1225EB762}" type="pres">
      <dgm:prSet presAssocID="{F2174108-C0FD-3B42-831D-80D3F0B076AB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A9597-A0FD-504C-9449-F9A54A5F0E0E}" type="pres">
      <dgm:prSet presAssocID="{40C01FD1-553A-9D4C-89FF-23DDA764FC9E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FFE40-F8FF-7340-AF6B-47216963AA5D}" type="pres">
      <dgm:prSet presAssocID="{D0B6CD07-B858-C749-B7DD-51A46953C615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BFDDC-30E0-F243-AE7C-8B1AEA458173}" type="pres">
      <dgm:prSet presAssocID="{BF8449A7-F444-AD44-B9FC-4A92D077476C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F8A127-B9BD-D74F-93A8-52F08DD0B2CF}" srcId="{7A0BFC0E-E423-1C42-A03A-2D7F55ACE73A}" destId="{A8F88C71-6470-1842-8027-78CE36451268}" srcOrd="0" destOrd="0" parTransId="{C2C6A29D-095C-1740-81C0-4B5B2AE92030}" sibTransId="{CB0DC5EA-B124-4340-9456-657B22CD79B9}"/>
    <dgm:cxn modelId="{EDF63276-9B74-C045-B807-0BFED0830236}" srcId="{7A0BFC0E-E423-1C42-A03A-2D7F55ACE73A}" destId="{D0B6CD07-B858-C749-B7DD-51A46953C615}" srcOrd="3" destOrd="0" parTransId="{0C1817FB-A89A-D240-817D-B7471329E64D}" sibTransId="{B205A3AB-C75A-0140-B6B2-343072B81950}"/>
    <dgm:cxn modelId="{64F48F55-2A10-3747-A1B9-93857382FAFE}" type="presOf" srcId="{BF8449A7-F444-AD44-B9FC-4A92D077476C}" destId="{F43BFDDC-30E0-F243-AE7C-8B1AEA458173}" srcOrd="0" destOrd="0" presId="urn:microsoft.com/office/officeart/2005/8/layout/radial3"/>
    <dgm:cxn modelId="{EB22B692-4DD1-AB4B-9700-62A7FDAFF35B}" type="presOf" srcId="{D0B6CD07-B858-C749-B7DD-51A46953C615}" destId="{61BFFE40-F8FF-7340-AF6B-47216963AA5D}" srcOrd="0" destOrd="0" presId="urn:microsoft.com/office/officeart/2005/8/layout/radial3"/>
    <dgm:cxn modelId="{B910D6FC-0AD9-564E-9DEC-A7645BAF414C}" type="presOf" srcId="{7A0BFC0E-E423-1C42-A03A-2D7F55ACE73A}" destId="{CECBA0D0-E446-3B43-85BF-61EBCFC54643}" srcOrd="0" destOrd="0" presId="urn:microsoft.com/office/officeart/2005/8/layout/radial3"/>
    <dgm:cxn modelId="{38CA5BB5-3B8B-FD44-9949-A6AC4A0F9E80}" type="presOf" srcId="{A988D109-3126-5542-B73B-B5086DAE8032}" destId="{CB96A030-27A7-294C-BEE5-86D93CA52F84}" srcOrd="0" destOrd="0" presId="urn:microsoft.com/office/officeart/2005/8/layout/radial3"/>
    <dgm:cxn modelId="{ED806DE6-FB18-6645-9F2C-CE1FBC461C5B}" srcId="{7A0BFC0E-E423-1C42-A03A-2D7F55ACE73A}" destId="{40C01FD1-553A-9D4C-89FF-23DDA764FC9E}" srcOrd="2" destOrd="0" parTransId="{2F1840D7-68A1-EC49-B677-D3957425577C}" sibTransId="{AF8279AD-EFDF-3547-BB41-2383CA55796A}"/>
    <dgm:cxn modelId="{1E4FFA86-E750-2E45-AAF2-8A011624C91E}" srcId="{A988D109-3126-5542-B73B-B5086DAE8032}" destId="{7A0BFC0E-E423-1C42-A03A-2D7F55ACE73A}" srcOrd="0" destOrd="0" parTransId="{7695876B-38EF-4945-AC09-740D2D824F57}" sibTransId="{424757AA-3CB0-FE43-B25A-767115E6D37A}"/>
    <dgm:cxn modelId="{DA8053F8-5BCB-3F46-87CA-A1E37DA31C0A}" srcId="{7A0BFC0E-E423-1C42-A03A-2D7F55ACE73A}" destId="{F2174108-C0FD-3B42-831D-80D3F0B076AB}" srcOrd="1" destOrd="0" parTransId="{EFB9EE5A-B7AD-D84F-8D0D-5316B467E766}" sibTransId="{65CC31C6-9AA9-2D4D-8E6D-925A43C7793A}"/>
    <dgm:cxn modelId="{31D8882B-6B19-AB4A-B4F1-2618648102A4}" type="presOf" srcId="{A8F88C71-6470-1842-8027-78CE36451268}" destId="{B4BC5FB6-802C-C34C-8D70-D3CD2B2E1A8D}" srcOrd="0" destOrd="0" presId="urn:microsoft.com/office/officeart/2005/8/layout/radial3"/>
    <dgm:cxn modelId="{4B73B73F-C4B0-7C4F-91C7-013744957E72}" type="presOf" srcId="{40C01FD1-553A-9D4C-89FF-23DDA764FC9E}" destId="{948A9597-A0FD-504C-9449-F9A54A5F0E0E}" srcOrd="0" destOrd="0" presId="urn:microsoft.com/office/officeart/2005/8/layout/radial3"/>
    <dgm:cxn modelId="{223B1297-BF6B-0F4A-A6D4-CA7BD11F26FA}" srcId="{7A0BFC0E-E423-1C42-A03A-2D7F55ACE73A}" destId="{BF8449A7-F444-AD44-B9FC-4A92D077476C}" srcOrd="4" destOrd="0" parTransId="{F64A28A3-D89B-C040-AA6B-D5A04BC5ABE6}" sibTransId="{63194870-EAED-2347-8484-4C81889F4272}"/>
    <dgm:cxn modelId="{5536C3C6-D09A-7442-93F1-196268154700}" type="presOf" srcId="{F2174108-C0FD-3B42-831D-80D3F0B076AB}" destId="{FBA37938-C6AF-2649-A522-56D1225EB762}" srcOrd="0" destOrd="0" presId="urn:microsoft.com/office/officeart/2005/8/layout/radial3"/>
    <dgm:cxn modelId="{6A7B9E97-6605-954C-A311-AB2AEA028BC5}" type="presParOf" srcId="{CB96A030-27A7-294C-BEE5-86D93CA52F84}" destId="{47885419-CAB4-A14D-94B2-3281FA98D14B}" srcOrd="0" destOrd="0" presId="urn:microsoft.com/office/officeart/2005/8/layout/radial3"/>
    <dgm:cxn modelId="{85D40A9B-6744-A545-9227-A21B5F1A9640}" type="presParOf" srcId="{47885419-CAB4-A14D-94B2-3281FA98D14B}" destId="{CECBA0D0-E446-3B43-85BF-61EBCFC54643}" srcOrd="0" destOrd="0" presId="urn:microsoft.com/office/officeart/2005/8/layout/radial3"/>
    <dgm:cxn modelId="{6B52BB12-79F7-5344-8803-DFB226894A3E}" type="presParOf" srcId="{47885419-CAB4-A14D-94B2-3281FA98D14B}" destId="{B4BC5FB6-802C-C34C-8D70-D3CD2B2E1A8D}" srcOrd="1" destOrd="0" presId="urn:microsoft.com/office/officeart/2005/8/layout/radial3"/>
    <dgm:cxn modelId="{B4E8C902-A9DB-DD4C-94BB-039BDDF33839}" type="presParOf" srcId="{47885419-CAB4-A14D-94B2-3281FA98D14B}" destId="{FBA37938-C6AF-2649-A522-56D1225EB762}" srcOrd="2" destOrd="0" presId="urn:microsoft.com/office/officeart/2005/8/layout/radial3"/>
    <dgm:cxn modelId="{2DEDEAAF-9921-B04D-B6E5-92E08C63763A}" type="presParOf" srcId="{47885419-CAB4-A14D-94B2-3281FA98D14B}" destId="{948A9597-A0FD-504C-9449-F9A54A5F0E0E}" srcOrd="3" destOrd="0" presId="urn:microsoft.com/office/officeart/2005/8/layout/radial3"/>
    <dgm:cxn modelId="{B9505D3C-E424-6D49-B844-400D4E7DFF09}" type="presParOf" srcId="{47885419-CAB4-A14D-94B2-3281FA98D14B}" destId="{61BFFE40-F8FF-7340-AF6B-47216963AA5D}" srcOrd="4" destOrd="0" presId="urn:microsoft.com/office/officeart/2005/8/layout/radial3"/>
    <dgm:cxn modelId="{B9C03C9B-9682-524B-989E-6C1D9587A11C}" type="presParOf" srcId="{47885419-CAB4-A14D-94B2-3281FA98D14B}" destId="{F43BFDDC-30E0-F243-AE7C-8B1AEA458173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88D109-3126-5542-B73B-B5086DAE8032}" type="doc">
      <dgm:prSet loTypeId="urn:microsoft.com/office/officeart/2005/8/layout/radial3" loCatId="relationship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A0BFC0E-E423-1C42-A03A-2D7F55ACE73A}">
      <dgm:prSet phldrT="[Text]"/>
      <dgm:spPr/>
      <dgm:t>
        <a:bodyPr/>
        <a:lstStyle/>
        <a:p>
          <a:r>
            <a:rPr lang="en-US" dirty="0" smtClean="0"/>
            <a:t>Operational Efficiency</a:t>
          </a:r>
          <a:endParaRPr lang="en-US" dirty="0"/>
        </a:p>
      </dgm:t>
    </dgm:pt>
    <dgm:pt modelId="{7695876B-38EF-4945-AC09-740D2D824F57}" type="parTrans" cxnId="{1E4FFA86-E750-2E45-AAF2-8A011624C91E}">
      <dgm:prSet/>
      <dgm:spPr/>
      <dgm:t>
        <a:bodyPr/>
        <a:lstStyle/>
        <a:p>
          <a:endParaRPr lang="en-US"/>
        </a:p>
      </dgm:t>
    </dgm:pt>
    <dgm:pt modelId="{424757AA-3CB0-FE43-B25A-767115E6D37A}" type="sibTrans" cxnId="{1E4FFA86-E750-2E45-AAF2-8A011624C91E}">
      <dgm:prSet/>
      <dgm:spPr/>
      <dgm:t>
        <a:bodyPr/>
        <a:lstStyle/>
        <a:p>
          <a:endParaRPr lang="en-US"/>
        </a:p>
      </dgm:t>
    </dgm:pt>
    <dgm:pt modelId="{A8F88C71-6470-1842-8027-78CE36451268}">
      <dgm:prSet phldrT="[Text]"/>
      <dgm:spPr/>
      <dgm:t>
        <a:bodyPr/>
        <a:lstStyle/>
        <a:p>
          <a:r>
            <a:rPr lang="en-US" dirty="0" smtClean="0"/>
            <a:t>Call Containment</a:t>
          </a:r>
          <a:endParaRPr lang="en-US" dirty="0"/>
        </a:p>
      </dgm:t>
    </dgm:pt>
    <dgm:pt modelId="{C2C6A29D-095C-1740-81C0-4B5B2AE92030}" type="parTrans" cxnId="{EEF8A127-B9BD-D74F-93A8-52F08DD0B2CF}">
      <dgm:prSet/>
      <dgm:spPr/>
      <dgm:t>
        <a:bodyPr/>
        <a:lstStyle/>
        <a:p>
          <a:endParaRPr lang="en-US"/>
        </a:p>
      </dgm:t>
    </dgm:pt>
    <dgm:pt modelId="{CB0DC5EA-B124-4340-9456-657B22CD79B9}" type="sibTrans" cxnId="{EEF8A127-B9BD-D74F-93A8-52F08DD0B2CF}">
      <dgm:prSet/>
      <dgm:spPr/>
      <dgm:t>
        <a:bodyPr/>
        <a:lstStyle/>
        <a:p>
          <a:endParaRPr lang="en-US"/>
        </a:p>
      </dgm:t>
    </dgm:pt>
    <dgm:pt modelId="{F2174108-C0FD-3B42-831D-80D3F0B076AB}">
      <dgm:prSet phldrT="[Text]"/>
      <dgm:spPr/>
      <dgm:t>
        <a:bodyPr/>
        <a:lstStyle/>
        <a:p>
          <a:r>
            <a:rPr lang="en-US" dirty="0" smtClean="0"/>
            <a:t>Advocate Identification</a:t>
          </a:r>
          <a:endParaRPr lang="en-US" dirty="0"/>
        </a:p>
      </dgm:t>
    </dgm:pt>
    <dgm:pt modelId="{EFB9EE5A-B7AD-D84F-8D0D-5316B467E766}" type="parTrans" cxnId="{DA8053F8-5BCB-3F46-87CA-A1E37DA31C0A}">
      <dgm:prSet/>
      <dgm:spPr/>
    </dgm:pt>
    <dgm:pt modelId="{65CC31C6-9AA9-2D4D-8E6D-925A43C7793A}" type="sibTrans" cxnId="{DA8053F8-5BCB-3F46-87CA-A1E37DA31C0A}">
      <dgm:prSet/>
      <dgm:spPr/>
    </dgm:pt>
    <dgm:pt modelId="{E905A5DE-6E43-7A4B-80A0-AD770820C4CC}">
      <dgm:prSet phldrT="[Text]"/>
      <dgm:spPr/>
      <dgm:t>
        <a:bodyPr/>
        <a:lstStyle/>
        <a:p>
          <a:r>
            <a:rPr lang="en-US" dirty="0" smtClean="0"/>
            <a:t>Channel Efficiency</a:t>
          </a:r>
          <a:endParaRPr lang="en-US" dirty="0"/>
        </a:p>
      </dgm:t>
    </dgm:pt>
    <dgm:pt modelId="{7C32D144-5A03-3D43-B001-624D619259E6}" type="parTrans" cxnId="{E8AB1CCB-C78F-3847-BAB8-EDD732A8522C}">
      <dgm:prSet/>
      <dgm:spPr/>
    </dgm:pt>
    <dgm:pt modelId="{B28D960C-4D6C-B941-9E5C-24B5162EF7DE}" type="sibTrans" cxnId="{E8AB1CCB-C78F-3847-BAB8-EDD732A8522C}">
      <dgm:prSet/>
      <dgm:spPr/>
    </dgm:pt>
    <dgm:pt modelId="{CB96A030-27A7-294C-BEE5-86D93CA52F84}" type="pres">
      <dgm:prSet presAssocID="{A988D109-3126-5542-B73B-B5086DAE80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885419-CAB4-A14D-94B2-3281FA98D14B}" type="pres">
      <dgm:prSet presAssocID="{A988D109-3126-5542-B73B-B5086DAE8032}" presName="radial" presStyleCnt="0">
        <dgm:presLayoutVars>
          <dgm:animLvl val="ctr"/>
        </dgm:presLayoutVars>
      </dgm:prSet>
      <dgm:spPr/>
    </dgm:pt>
    <dgm:pt modelId="{CECBA0D0-E446-3B43-85BF-61EBCFC54643}" type="pres">
      <dgm:prSet presAssocID="{7A0BFC0E-E423-1C42-A03A-2D7F55ACE73A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B4BC5FB6-802C-C34C-8D70-D3CD2B2E1A8D}" type="pres">
      <dgm:prSet presAssocID="{A8F88C71-6470-1842-8027-78CE36451268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37938-C6AF-2649-A522-56D1225EB762}" type="pres">
      <dgm:prSet presAssocID="{F2174108-C0FD-3B42-831D-80D3F0B076AB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38A19-5584-0C4C-91AF-CB0C4003DF40}" type="pres">
      <dgm:prSet presAssocID="{E905A5DE-6E43-7A4B-80A0-AD770820C4CC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6DB5DD-9C3C-7F4D-B36F-F3BFF05B04D6}" type="presOf" srcId="{A988D109-3126-5542-B73B-B5086DAE8032}" destId="{CB96A030-27A7-294C-BEE5-86D93CA52F84}" srcOrd="0" destOrd="0" presId="urn:microsoft.com/office/officeart/2005/8/layout/radial3"/>
    <dgm:cxn modelId="{EEF8A127-B9BD-D74F-93A8-52F08DD0B2CF}" srcId="{7A0BFC0E-E423-1C42-A03A-2D7F55ACE73A}" destId="{A8F88C71-6470-1842-8027-78CE36451268}" srcOrd="0" destOrd="0" parTransId="{C2C6A29D-095C-1740-81C0-4B5B2AE92030}" sibTransId="{CB0DC5EA-B124-4340-9456-657B22CD79B9}"/>
    <dgm:cxn modelId="{A2B8C0D2-604A-9244-B92C-914AC9BD6AAF}" type="presOf" srcId="{A8F88C71-6470-1842-8027-78CE36451268}" destId="{B4BC5FB6-802C-C34C-8D70-D3CD2B2E1A8D}" srcOrd="0" destOrd="0" presId="urn:microsoft.com/office/officeart/2005/8/layout/radial3"/>
    <dgm:cxn modelId="{1E4FFA86-E750-2E45-AAF2-8A011624C91E}" srcId="{A988D109-3126-5542-B73B-B5086DAE8032}" destId="{7A0BFC0E-E423-1C42-A03A-2D7F55ACE73A}" srcOrd="0" destOrd="0" parTransId="{7695876B-38EF-4945-AC09-740D2D824F57}" sibTransId="{424757AA-3CB0-FE43-B25A-767115E6D37A}"/>
    <dgm:cxn modelId="{EEB12F2A-80F1-5A4F-B550-E87B01918B50}" type="presOf" srcId="{F2174108-C0FD-3B42-831D-80D3F0B076AB}" destId="{FBA37938-C6AF-2649-A522-56D1225EB762}" srcOrd="0" destOrd="0" presId="urn:microsoft.com/office/officeart/2005/8/layout/radial3"/>
    <dgm:cxn modelId="{DA8053F8-5BCB-3F46-87CA-A1E37DA31C0A}" srcId="{7A0BFC0E-E423-1C42-A03A-2D7F55ACE73A}" destId="{F2174108-C0FD-3B42-831D-80D3F0B076AB}" srcOrd="1" destOrd="0" parTransId="{EFB9EE5A-B7AD-D84F-8D0D-5316B467E766}" sibTransId="{65CC31C6-9AA9-2D4D-8E6D-925A43C7793A}"/>
    <dgm:cxn modelId="{51FE7C45-DC39-1C40-90C6-7C5D82FACB52}" type="presOf" srcId="{E905A5DE-6E43-7A4B-80A0-AD770820C4CC}" destId="{34138A19-5584-0C4C-91AF-CB0C4003DF40}" srcOrd="0" destOrd="0" presId="urn:microsoft.com/office/officeart/2005/8/layout/radial3"/>
    <dgm:cxn modelId="{E8AB1CCB-C78F-3847-BAB8-EDD732A8522C}" srcId="{7A0BFC0E-E423-1C42-A03A-2D7F55ACE73A}" destId="{E905A5DE-6E43-7A4B-80A0-AD770820C4CC}" srcOrd="2" destOrd="0" parTransId="{7C32D144-5A03-3D43-B001-624D619259E6}" sibTransId="{B28D960C-4D6C-B941-9E5C-24B5162EF7DE}"/>
    <dgm:cxn modelId="{40FADE88-DEFD-AC4E-9F57-494C7F52E298}" type="presOf" srcId="{7A0BFC0E-E423-1C42-A03A-2D7F55ACE73A}" destId="{CECBA0D0-E446-3B43-85BF-61EBCFC54643}" srcOrd="0" destOrd="0" presId="urn:microsoft.com/office/officeart/2005/8/layout/radial3"/>
    <dgm:cxn modelId="{CF6F1C3C-C912-E540-8FD4-9D806C4B59FB}" type="presParOf" srcId="{CB96A030-27A7-294C-BEE5-86D93CA52F84}" destId="{47885419-CAB4-A14D-94B2-3281FA98D14B}" srcOrd="0" destOrd="0" presId="urn:microsoft.com/office/officeart/2005/8/layout/radial3"/>
    <dgm:cxn modelId="{E10DDEC0-C667-7C4C-A898-305DB2BA37F7}" type="presParOf" srcId="{47885419-CAB4-A14D-94B2-3281FA98D14B}" destId="{CECBA0D0-E446-3B43-85BF-61EBCFC54643}" srcOrd="0" destOrd="0" presId="urn:microsoft.com/office/officeart/2005/8/layout/radial3"/>
    <dgm:cxn modelId="{E395FAB2-D870-0643-B852-75ABB4C2D9DC}" type="presParOf" srcId="{47885419-CAB4-A14D-94B2-3281FA98D14B}" destId="{B4BC5FB6-802C-C34C-8D70-D3CD2B2E1A8D}" srcOrd="1" destOrd="0" presId="urn:microsoft.com/office/officeart/2005/8/layout/radial3"/>
    <dgm:cxn modelId="{91A67133-49AF-3645-AB64-0A598D9DD2DB}" type="presParOf" srcId="{47885419-CAB4-A14D-94B2-3281FA98D14B}" destId="{FBA37938-C6AF-2649-A522-56D1225EB762}" srcOrd="2" destOrd="0" presId="urn:microsoft.com/office/officeart/2005/8/layout/radial3"/>
    <dgm:cxn modelId="{B077418A-D470-3040-8EA4-6DD01FE4B215}" type="presParOf" srcId="{47885419-CAB4-A14D-94B2-3281FA98D14B}" destId="{34138A19-5584-0C4C-91AF-CB0C4003DF40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88D109-3126-5542-B73B-B5086DAE8032}" type="doc">
      <dgm:prSet loTypeId="urn:microsoft.com/office/officeart/2005/8/layout/radial3" loCatId="relationship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A0BFC0E-E423-1C42-A03A-2D7F55ACE73A}">
      <dgm:prSet phldrT="[Text]"/>
      <dgm:spPr/>
      <dgm:t>
        <a:bodyPr/>
        <a:lstStyle/>
        <a:p>
          <a:r>
            <a:rPr lang="en-US" dirty="0" smtClean="0"/>
            <a:t>Innovation</a:t>
          </a:r>
          <a:endParaRPr lang="en-US" dirty="0"/>
        </a:p>
      </dgm:t>
    </dgm:pt>
    <dgm:pt modelId="{7695876B-38EF-4945-AC09-740D2D824F57}" type="parTrans" cxnId="{1E4FFA86-E750-2E45-AAF2-8A011624C91E}">
      <dgm:prSet/>
      <dgm:spPr/>
      <dgm:t>
        <a:bodyPr/>
        <a:lstStyle/>
        <a:p>
          <a:endParaRPr lang="en-US"/>
        </a:p>
      </dgm:t>
    </dgm:pt>
    <dgm:pt modelId="{424757AA-3CB0-FE43-B25A-767115E6D37A}" type="sibTrans" cxnId="{1E4FFA86-E750-2E45-AAF2-8A011624C91E}">
      <dgm:prSet/>
      <dgm:spPr/>
      <dgm:t>
        <a:bodyPr/>
        <a:lstStyle/>
        <a:p>
          <a:endParaRPr lang="en-US"/>
        </a:p>
      </dgm:t>
    </dgm:pt>
    <dgm:pt modelId="{A8F88C71-6470-1842-8027-78CE36451268}">
      <dgm:prSet phldrT="[Text]"/>
      <dgm:spPr/>
      <dgm:t>
        <a:bodyPr/>
        <a:lstStyle/>
        <a:p>
          <a:r>
            <a:rPr lang="en-US" dirty="0" smtClean="0"/>
            <a:t>Opportunities</a:t>
          </a:r>
          <a:endParaRPr lang="en-US" dirty="0"/>
        </a:p>
      </dgm:t>
    </dgm:pt>
    <dgm:pt modelId="{C2C6A29D-095C-1740-81C0-4B5B2AE92030}" type="parTrans" cxnId="{EEF8A127-B9BD-D74F-93A8-52F08DD0B2CF}">
      <dgm:prSet/>
      <dgm:spPr/>
      <dgm:t>
        <a:bodyPr/>
        <a:lstStyle/>
        <a:p>
          <a:endParaRPr lang="en-US"/>
        </a:p>
      </dgm:t>
    </dgm:pt>
    <dgm:pt modelId="{CB0DC5EA-B124-4340-9456-657B22CD79B9}" type="sibTrans" cxnId="{EEF8A127-B9BD-D74F-93A8-52F08DD0B2CF}">
      <dgm:prSet/>
      <dgm:spPr/>
      <dgm:t>
        <a:bodyPr/>
        <a:lstStyle/>
        <a:p>
          <a:endParaRPr lang="en-US"/>
        </a:p>
      </dgm:t>
    </dgm:pt>
    <dgm:pt modelId="{F2174108-C0FD-3B42-831D-80D3F0B076AB}">
      <dgm:prSet phldrT="[Text]"/>
      <dgm:spPr/>
      <dgm:t>
        <a:bodyPr/>
        <a:lstStyle/>
        <a:p>
          <a:r>
            <a:rPr lang="en-US" dirty="0" smtClean="0"/>
            <a:t>Threats</a:t>
          </a:r>
          <a:endParaRPr lang="en-US" dirty="0"/>
        </a:p>
      </dgm:t>
    </dgm:pt>
    <dgm:pt modelId="{EFB9EE5A-B7AD-D84F-8D0D-5316B467E766}" type="parTrans" cxnId="{DA8053F8-5BCB-3F46-87CA-A1E37DA31C0A}">
      <dgm:prSet/>
      <dgm:spPr/>
    </dgm:pt>
    <dgm:pt modelId="{65CC31C6-9AA9-2D4D-8E6D-925A43C7793A}" type="sibTrans" cxnId="{DA8053F8-5BCB-3F46-87CA-A1E37DA31C0A}">
      <dgm:prSet/>
      <dgm:spPr/>
    </dgm:pt>
    <dgm:pt modelId="{E905A5DE-6E43-7A4B-80A0-AD770820C4CC}">
      <dgm:prSet phldrT="[Text]"/>
      <dgm:spPr/>
      <dgm:t>
        <a:bodyPr/>
        <a:lstStyle/>
        <a:p>
          <a:r>
            <a:rPr lang="en-US" dirty="0" smtClean="0"/>
            <a:t>Idea Resonance</a:t>
          </a:r>
        </a:p>
      </dgm:t>
    </dgm:pt>
    <dgm:pt modelId="{7C32D144-5A03-3D43-B001-624D619259E6}" type="parTrans" cxnId="{E8AB1CCB-C78F-3847-BAB8-EDD732A8522C}">
      <dgm:prSet/>
      <dgm:spPr/>
    </dgm:pt>
    <dgm:pt modelId="{B28D960C-4D6C-B941-9E5C-24B5162EF7DE}" type="sibTrans" cxnId="{E8AB1CCB-C78F-3847-BAB8-EDD732A8522C}">
      <dgm:prSet/>
      <dgm:spPr/>
    </dgm:pt>
    <dgm:pt modelId="{57AEDF8C-B0E2-4F40-8215-BAF1F511C966}">
      <dgm:prSet phldrT="[Text]"/>
      <dgm:spPr/>
      <dgm:t>
        <a:bodyPr/>
        <a:lstStyle/>
        <a:p>
          <a:r>
            <a:rPr lang="en-US" dirty="0" smtClean="0"/>
            <a:t>Idea Impact</a:t>
          </a:r>
        </a:p>
      </dgm:t>
    </dgm:pt>
    <dgm:pt modelId="{06637A61-F5E2-5645-8B77-FCCC2F06CD22}" type="parTrans" cxnId="{0917AE26-14AD-E44B-9488-BFE96DBF56AA}">
      <dgm:prSet/>
      <dgm:spPr/>
    </dgm:pt>
    <dgm:pt modelId="{D423B92F-BE5C-6240-BD8A-7B433DE53554}" type="sibTrans" cxnId="{0917AE26-14AD-E44B-9488-BFE96DBF56AA}">
      <dgm:prSet/>
      <dgm:spPr/>
    </dgm:pt>
    <dgm:pt modelId="{CB96A030-27A7-294C-BEE5-86D93CA52F84}" type="pres">
      <dgm:prSet presAssocID="{A988D109-3126-5542-B73B-B5086DAE80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885419-CAB4-A14D-94B2-3281FA98D14B}" type="pres">
      <dgm:prSet presAssocID="{A988D109-3126-5542-B73B-B5086DAE8032}" presName="radial" presStyleCnt="0">
        <dgm:presLayoutVars>
          <dgm:animLvl val="ctr"/>
        </dgm:presLayoutVars>
      </dgm:prSet>
      <dgm:spPr/>
    </dgm:pt>
    <dgm:pt modelId="{CECBA0D0-E446-3B43-85BF-61EBCFC54643}" type="pres">
      <dgm:prSet presAssocID="{7A0BFC0E-E423-1C42-A03A-2D7F55ACE73A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B4BC5FB6-802C-C34C-8D70-D3CD2B2E1A8D}" type="pres">
      <dgm:prSet presAssocID="{A8F88C71-6470-1842-8027-78CE36451268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37938-C6AF-2649-A522-56D1225EB762}" type="pres">
      <dgm:prSet presAssocID="{F2174108-C0FD-3B42-831D-80D3F0B076AB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38A19-5584-0C4C-91AF-CB0C4003DF40}" type="pres">
      <dgm:prSet presAssocID="{E905A5DE-6E43-7A4B-80A0-AD770820C4CC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19FD6-D58A-934B-87A8-6CDC5DED60C9}" type="pres">
      <dgm:prSet presAssocID="{57AEDF8C-B0E2-4F40-8215-BAF1F511C966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567155-4A3D-7140-A771-214D3ADDFA85}" type="presOf" srcId="{A988D109-3126-5542-B73B-B5086DAE8032}" destId="{CB96A030-27A7-294C-BEE5-86D93CA52F84}" srcOrd="0" destOrd="0" presId="urn:microsoft.com/office/officeart/2005/8/layout/radial3"/>
    <dgm:cxn modelId="{EEF8A127-B9BD-D74F-93A8-52F08DD0B2CF}" srcId="{7A0BFC0E-E423-1C42-A03A-2D7F55ACE73A}" destId="{A8F88C71-6470-1842-8027-78CE36451268}" srcOrd="0" destOrd="0" parTransId="{C2C6A29D-095C-1740-81C0-4B5B2AE92030}" sibTransId="{CB0DC5EA-B124-4340-9456-657B22CD79B9}"/>
    <dgm:cxn modelId="{C16D3B36-51D0-1F4C-90B6-C70570B03151}" type="presOf" srcId="{7A0BFC0E-E423-1C42-A03A-2D7F55ACE73A}" destId="{CECBA0D0-E446-3B43-85BF-61EBCFC54643}" srcOrd="0" destOrd="0" presId="urn:microsoft.com/office/officeart/2005/8/layout/radial3"/>
    <dgm:cxn modelId="{A967E349-D3A3-7D49-8E66-3BC28677BADC}" type="presOf" srcId="{E905A5DE-6E43-7A4B-80A0-AD770820C4CC}" destId="{34138A19-5584-0C4C-91AF-CB0C4003DF40}" srcOrd="0" destOrd="0" presId="urn:microsoft.com/office/officeart/2005/8/layout/radial3"/>
    <dgm:cxn modelId="{1E4FFA86-E750-2E45-AAF2-8A011624C91E}" srcId="{A988D109-3126-5542-B73B-B5086DAE8032}" destId="{7A0BFC0E-E423-1C42-A03A-2D7F55ACE73A}" srcOrd="0" destOrd="0" parTransId="{7695876B-38EF-4945-AC09-740D2D824F57}" sibTransId="{424757AA-3CB0-FE43-B25A-767115E6D37A}"/>
    <dgm:cxn modelId="{DA8053F8-5BCB-3F46-87CA-A1E37DA31C0A}" srcId="{7A0BFC0E-E423-1C42-A03A-2D7F55ACE73A}" destId="{F2174108-C0FD-3B42-831D-80D3F0B076AB}" srcOrd="1" destOrd="0" parTransId="{EFB9EE5A-B7AD-D84F-8D0D-5316B467E766}" sibTransId="{65CC31C6-9AA9-2D4D-8E6D-925A43C7793A}"/>
    <dgm:cxn modelId="{6A3DBC86-AA48-5549-A9D4-05321FD34E62}" type="presOf" srcId="{A8F88C71-6470-1842-8027-78CE36451268}" destId="{B4BC5FB6-802C-C34C-8D70-D3CD2B2E1A8D}" srcOrd="0" destOrd="0" presId="urn:microsoft.com/office/officeart/2005/8/layout/radial3"/>
    <dgm:cxn modelId="{F4E523FE-E2C1-384E-AACB-F6214919B592}" type="presOf" srcId="{F2174108-C0FD-3B42-831D-80D3F0B076AB}" destId="{FBA37938-C6AF-2649-A522-56D1225EB762}" srcOrd="0" destOrd="0" presId="urn:microsoft.com/office/officeart/2005/8/layout/radial3"/>
    <dgm:cxn modelId="{E8AB1CCB-C78F-3847-BAB8-EDD732A8522C}" srcId="{7A0BFC0E-E423-1C42-A03A-2D7F55ACE73A}" destId="{E905A5DE-6E43-7A4B-80A0-AD770820C4CC}" srcOrd="2" destOrd="0" parTransId="{7C32D144-5A03-3D43-B001-624D619259E6}" sibTransId="{B28D960C-4D6C-B941-9E5C-24B5162EF7DE}"/>
    <dgm:cxn modelId="{59AD422F-7B16-A640-A9B9-B90D94F51C34}" type="presOf" srcId="{57AEDF8C-B0E2-4F40-8215-BAF1F511C966}" destId="{89819FD6-D58A-934B-87A8-6CDC5DED60C9}" srcOrd="0" destOrd="0" presId="urn:microsoft.com/office/officeart/2005/8/layout/radial3"/>
    <dgm:cxn modelId="{0917AE26-14AD-E44B-9488-BFE96DBF56AA}" srcId="{7A0BFC0E-E423-1C42-A03A-2D7F55ACE73A}" destId="{57AEDF8C-B0E2-4F40-8215-BAF1F511C966}" srcOrd="3" destOrd="0" parTransId="{06637A61-F5E2-5645-8B77-FCCC2F06CD22}" sibTransId="{D423B92F-BE5C-6240-BD8A-7B433DE53554}"/>
    <dgm:cxn modelId="{224EE770-C5CE-3643-83A6-9E5128E7FFDB}" type="presParOf" srcId="{CB96A030-27A7-294C-BEE5-86D93CA52F84}" destId="{47885419-CAB4-A14D-94B2-3281FA98D14B}" srcOrd="0" destOrd="0" presId="urn:microsoft.com/office/officeart/2005/8/layout/radial3"/>
    <dgm:cxn modelId="{42F9814A-91DD-7246-A2B3-135F6317EFC9}" type="presParOf" srcId="{47885419-CAB4-A14D-94B2-3281FA98D14B}" destId="{CECBA0D0-E446-3B43-85BF-61EBCFC54643}" srcOrd="0" destOrd="0" presId="urn:microsoft.com/office/officeart/2005/8/layout/radial3"/>
    <dgm:cxn modelId="{61242E56-A470-D740-B278-0A0F7A875871}" type="presParOf" srcId="{47885419-CAB4-A14D-94B2-3281FA98D14B}" destId="{B4BC5FB6-802C-C34C-8D70-D3CD2B2E1A8D}" srcOrd="1" destOrd="0" presId="urn:microsoft.com/office/officeart/2005/8/layout/radial3"/>
    <dgm:cxn modelId="{57A033C5-4084-2F4C-930E-03788511FC0F}" type="presParOf" srcId="{47885419-CAB4-A14D-94B2-3281FA98D14B}" destId="{FBA37938-C6AF-2649-A522-56D1225EB762}" srcOrd="2" destOrd="0" presId="urn:microsoft.com/office/officeart/2005/8/layout/radial3"/>
    <dgm:cxn modelId="{88F63B36-2ACE-B44D-9A27-DFEE7A22B1AA}" type="presParOf" srcId="{47885419-CAB4-A14D-94B2-3281FA98D14B}" destId="{34138A19-5584-0C4C-91AF-CB0C4003DF40}" srcOrd="3" destOrd="0" presId="urn:microsoft.com/office/officeart/2005/8/layout/radial3"/>
    <dgm:cxn modelId="{9A2BBA45-3175-0F45-BC47-087812F5D274}" type="presParOf" srcId="{47885419-CAB4-A14D-94B2-3281FA98D14B}" destId="{89819FD6-D58A-934B-87A8-6CDC5DED60C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ACBC4-E8A3-0446-B607-77E089F9E4E9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1D600-F9AE-5448-BEC2-DE32CD228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508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service bias.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Converseon</a:t>
            </a:r>
            <a:r>
              <a:rPr lang="en-US" baseline="0" dirty="0" smtClean="0"/>
              <a:t>, Undercurrent, Attention, Edelman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1D600-F9AE-5448-BEC2-DE32CD2287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on Site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1D600-F9AE-5448-BEC2-DE32CD2287F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Petco</a:t>
            </a:r>
            <a:r>
              <a:rPr lang="en-US" baseline="0" dirty="0" smtClean="0"/>
              <a:t> Example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1D600-F9AE-5448-BEC2-DE32CD2287F6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Here’s a look at nearly 210,000 consumer opinions from Twitter related to Netflix and its recently announced change in its pricing plans.  It’s not surprising that 65% tweeting about Netflix reacted negatively to the change.  What is surprising is that 14% of customers expressed the following opinion: “Goodbye Netflix, Hello </a:t>
            </a:r>
            <a:r>
              <a:rPr lang="en-US" baseline="0" dirty="0" err="1" smtClean="0"/>
              <a:t>Redbox</a:t>
            </a:r>
            <a:r>
              <a:rPr lang="en-US" baseline="0" dirty="0" smtClean="0"/>
              <a:t>”.  If you were </a:t>
            </a:r>
            <a:r>
              <a:rPr lang="en-US" baseline="0" dirty="0" err="1" smtClean="0"/>
              <a:t>Redbox</a:t>
            </a:r>
            <a:r>
              <a:rPr lang="en-US" baseline="0" dirty="0" smtClean="0"/>
              <a:t>, what would you do with this information?  How about </a:t>
            </a:r>
            <a:r>
              <a:rPr lang="en-US" baseline="0" dirty="0" err="1" smtClean="0"/>
              <a:t>Hulu</a:t>
            </a:r>
            <a:r>
              <a:rPr lang="en-US" baseline="0" dirty="0" smtClean="0"/>
              <a:t>?  Could this change your plans if you’re </a:t>
            </a:r>
            <a:r>
              <a:rPr lang="en-US" baseline="0" dirty="0" err="1" smtClean="0"/>
              <a:t>Hulu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AB67-D8A5-4EE9-A255-2AD04CC4A19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Crimson Hexagon, founded in 2007, is the leading provider of real-time social media monitoring and analysis to brands, agencies, media firms and their partners. Powered by patent-pending technology developed at Harvard University’s Institute for Quantitative Social Science, the Crimson Hexagon </a:t>
            </a:r>
            <a:r>
              <a:rPr lang="en-US" dirty="0" err="1" smtClean="0"/>
              <a:t>ForSight</a:t>
            </a:r>
            <a:r>
              <a:rPr lang="en-US" dirty="0" smtClean="0"/>
              <a:t>™ platform overcomes the limits of traditional market research by delivering a real-time view of how engaged online consumers truly think and feel about a brand or issue.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may remember that HP recently announced the end of its </a:t>
            </a:r>
            <a:r>
              <a:rPr lang="en-US" dirty="0" err="1" smtClean="0"/>
              <a:t>WebOS</a:t>
            </a:r>
            <a:r>
              <a:rPr lang="en-US" dirty="0" smtClean="0"/>
              <a:t> tablet</a:t>
            </a:r>
            <a:r>
              <a:rPr lang="en-US" baseline="0" dirty="0" smtClean="0"/>
              <a:t> as well as its desire to divest itself of the PC hardware business. </a:t>
            </a:r>
            <a:r>
              <a:rPr lang="en-US" dirty="0" smtClean="0"/>
              <a:t>We analyzed</a:t>
            </a:r>
            <a:r>
              <a:rPr lang="en-US" baseline="0" dirty="0" smtClean="0"/>
              <a:t> about 120,000 online opinions (all from Twitter) related to </a:t>
            </a:r>
            <a:r>
              <a:rPr lang="en-US" baseline="0" dirty="0" err="1" smtClean="0"/>
              <a:t>HP’s</a:t>
            </a:r>
            <a:r>
              <a:rPr lang="en-US" baseline="0" dirty="0" smtClean="0"/>
              <a:t> news.  We found nearly 60% of online consumers disagree with this move and feel that HP is making a mistake.  10% even stated they had intended to buy an HP device.  If you were Leo </a:t>
            </a:r>
            <a:r>
              <a:rPr lang="en-US" baseline="0" dirty="0" err="1" smtClean="0"/>
              <a:t>Apotheker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HP’s</a:t>
            </a:r>
            <a:r>
              <a:rPr lang="en-US" baseline="0" dirty="0" smtClean="0"/>
              <a:t> then CEO) wouldn’t you like to understand this real-time consumer opinion about your business strategy?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AB67-D8A5-4EE9-A255-2AD04CC4A19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b="1" cap="none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Thursday, October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Thursday, October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Thursday, October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9425" y="936625"/>
            <a:ext cx="8216900" cy="5238750"/>
          </a:xfrm>
          <a:prstGeom prst="rect">
            <a:avLst/>
          </a:prstGeom>
        </p:spPr>
        <p:txBody>
          <a:bodyPr/>
          <a:lstStyle>
            <a:lvl1pPr marL="341313" indent="-341313">
              <a:buClr>
                <a:srgbClr val="CC3300"/>
              </a:buClr>
              <a:buSzPct val="100000"/>
              <a:buFontTx/>
              <a:buBlip>
                <a:blip r:embed="rId2"/>
              </a:buBlip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573088" indent="-219075">
              <a:buClr>
                <a:srgbClr val="FF9900"/>
              </a:buClr>
              <a:buSzPct val="75000"/>
              <a:buFont typeface="Wingdings" pitchFamily="2" charset="2"/>
              <a:buChar char="l"/>
              <a:defRPr sz="180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803275" indent="-230188">
              <a:buClr>
                <a:schemeClr val="bg1">
                  <a:lumMod val="50000"/>
                </a:schemeClr>
              </a:buClr>
              <a:defRPr sz="1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800100" indent="-228600"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l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800100" indent="-228600"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l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b="1" dirty="0" smtClean="0"/>
              <a:t>Master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b="1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Thursday, October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Thursday, October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Thursday, October 13,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Thursday, October 13,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Thursday, October 13,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Thursday, October 13,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Thursday, October 13,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Thursday, October 13,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391"/>
            </a:avLst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7117" y="299843"/>
            <a:ext cx="8532878" cy="625831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2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/>
              <a:t>Master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1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b="1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39056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Thursday, October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13905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Web 2.0 Expo NYC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13905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b="0" kern="1200">
          <a:solidFill>
            <a:schemeClr val="bg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3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hyperlink" Target="http://www.lithium.com/pdfs/casestudies/Lithium-FICO-Case-Study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5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6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akepl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2529"/>
            <a:ext cx="7848600" cy="19272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+mn-lt"/>
                <a:cs typeface="Arial Rounded MT Bold"/>
              </a:rPr>
              <a:t>New Metrics for New Media </a:t>
            </a:r>
            <a:endParaRPr lang="en-US" dirty="0">
              <a:solidFill>
                <a:srgbClr val="FFFFFF"/>
              </a:solidFill>
              <a:latin typeface="+mn-lt"/>
              <a:cs typeface="Arial Rounded MT Bold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441703"/>
            <a:ext cx="7962900" cy="1638300"/>
          </a:xfrm>
        </p:spPr>
        <p:txBody>
          <a:bodyPr/>
          <a:lstStyle/>
          <a:p>
            <a:r>
              <a:rPr lang="en-US" sz="2000" dirty="0" smtClean="0"/>
              <a:t>Web 2.0 Expo New York City</a:t>
            </a:r>
          </a:p>
          <a:p>
            <a:r>
              <a:rPr lang="en-US" sz="2000" dirty="0" smtClean="0"/>
              <a:t>October 10 2011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88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600200"/>
            <a:ext cx="7607300" cy="4451090"/>
          </a:xfrm>
          <a:prstGeom prst="roundRect">
            <a:avLst>
              <a:gd name="adj" fmla="val 471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 Cases for New Media</a:t>
            </a:r>
            <a:endParaRPr lang="en-US" dirty="0"/>
          </a:p>
        </p:txBody>
      </p:sp>
      <p:pic>
        <p:nvPicPr>
          <p:cNvPr id="4" name="Content Placeholder 3" descr="Figure 4.png"/>
          <p:cNvPicPr>
            <a:picLocks noGrp="1" noChangeAspect="1"/>
          </p:cNvPicPr>
          <p:nvPr>
            <p:ph idx="1"/>
          </p:nvPr>
        </p:nvPicPr>
        <p:blipFill>
          <a:blip r:embed="rId2"/>
          <a:srcRect l="1141" r="-16236"/>
          <a:stretch>
            <a:fillRect/>
          </a:stretch>
        </p:blipFill>
        <p:spPr>
          <a:xfrm>
            <a:off x="1536700" y="1600200"/>
            <a:ext cx="7150100" cy="4451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&amp; Measurement, 1990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59468" y="2911105"/>
            <a:ext cx="1828800" cy="1588"/>
          </a:xfrm>
          <a:prstGeom prst="straightConnector1">
            <a:avLst/>
          </a:prstGeom>
          <a:ln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57398" y="1759290"/>
            <a:ext cx="920517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TV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58322" y="2237918"/>
            <a:ext cx="920517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47594" y="2716546"/>
            <a:ext cx="920517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OOH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36866" y="3206825"/>
            <a:ext cx="920517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Radio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37790" y="3685453"/>
            <a:ext cx="920517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60890" y="2902943"/>
            <a:ext cx="1828800" cy="1588"/>
          </a:xfrm>
          <a:prstGeom prst="straightConnector1">
            <a:avLst/>
          </a:prstGeom>
          <a:ln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781395" y="4621261"/>
            <a:ext cx="1420539" cy="575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Telephone Survey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054398" y="4249368"/>
            <a:ext cx="1420539" cy="575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Warranty Card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7292572" y="3696523"/>
            <a:ext cx="922038" cy="3652"/>
          </a:xfrm>
          <a:prstGeom prst="straightConnector1">
            <a:avLst/>
          </a:prstGeom>
          <a:ln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055322" y="4937714"/>
            <a:ext cx="1420539" cy="8061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Credit/ Payment Info</a:t>
            </a:r>
            <a:endParaRPr lang="en-US" dirty="0"/>
          </a:p>
        </p:txBody>
      </p:sp>
      <p:pic>
        <p:nvPicPr>
          <p:cNvPr id="35" name="Picture 34" descr="Picture 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54" y="2008245"/>
            <a:ext cx="1066667" cy="1815873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 rot="16200000" flipV="1">
            <a:off x="4230483" y="4255219"/>
            <a:ext cx="520151" cy="2215"/>
          </a:xfrm>
          <a:prstGeom prst="straightConnector1">
            <a:avLst/>
          </a:prstGeom>
          <a:ln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738714" y="4175732"/>
            <a:ext cx="920517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Mail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3770667" y="5321258"/>
            <a:ext cx="1420539" cy="575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Focus groups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7207990" y="2642387"/>
            <a:ext cx="1087546" cy="68740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9600" dirty="0" smtClean="0"/>
              <a:t>We get digital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90600"/>
          </a:xfrm>
        </p:spPr>
        <p:txBody>
          <a:bodyPr/>
          <a:lstStyle/>
          <a:p>
            <a:r>
              <a:rPr lang="en-US" dirty="0" smtClean="0"/>
              <a:t>Measurement, 2000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17728" y="2911105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57398" y="2213679"/>
            <a:ext cx="1013724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TV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58322" y="2692307"/>
            <a:ext cx="1013724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47594" y="3170935"/>
            <a:ext cx="1013724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OOH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36866" y="3661214"/>
            <a:ext cx="1013724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Radio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37790" y="4139842"/>
            <a:ext cx="1013724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60890" y="2902943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781395" y="4621261"/>
            <a:ext cx="1420539" cy="575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Telephone Survey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054398" y="4249368"/>
            <a:ext cx="1420539" cy="575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Warranty Card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292572" y="3696523"/>
            <a:ext cx="922038" cy="3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055322" y="4937714"/>
            <a:ext cx="1420539" cy="8061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Credit/ Payment Info</a:t>
            </a:r>
            <a:endParaRPr lang="en-US" dirty="0"/>
          </a:p>
        </p:txBody>
      </p:sp>
      <p:pic>
        <p:nvPicPr>
          <p:cNvPr id="16" name="Picture 15" descr="Picture 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54" y="2008245"/>
            <a:ext cx="1066667" cy="181587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16200000" flipV="1">
            <a:off x="4230483" y="4255219"/>
            <a:ext cx="520151" cy="2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46668" y="936625"/>
            <a:ext cx="1013724" cy="52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Online Ads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45736" y="1566716"/>
            <a:ext cx="1003938" cy="52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378525" y="936625"/>
            <a:ext cx="1003938" cy="52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487869" y="936625"/>
            <a:ext cx="1003938" cy="52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Views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595732" y="937562"/>
            <a:ext cx="1195373" cy="52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Sessions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38714" y="4618470"/>
            <a:ext cx="997452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Mail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770667" y="5321258"/>
            <a:ext cx="1420539" cy="575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Focus groups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207990" y="2642387"/>
            <a:ext cx="1087546" cy="68740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Sale!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865716" y="936625"/>
            <a:ext cx="1195373" cy="52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7151392" y="936625"/>
            <a:ext cx="1195373" cy="52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9600" dirty="0" smtClean="0"/>
              <a:t>We get social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90600"/>
          </a:xfrm>
          <a:ln>
            <a:solidFill>
              <a:srgbClr val="3366FF"/>
            </a:solidFill>
          </a:ln>
        </p:spPr>
        <p:txBody>
          <a:bodyPr/>
          <a:lstStyle/>
          <a:p>
            <a:r>
              <a:rPr lang="en-US" dirty="0" smtClean="0"/>
              <a:t>Measurement,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9050" y="3483638"/>
            <a:ext cx="1013724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TV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9974" y="3962266"/>
            <a:ext cx="1013724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59246" y="4440894"/>
            <a:ext cx="1013724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OOH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48518" y="4931173"/>
            <a:ext cx="1013724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Radio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49442" y="5409801"/>
            <a:ext cx="1013724" cy="3961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WOM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793047" y="4691167"/>
            <a:ext cx="1420539" cy="575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Telephone Survey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879616" y="3876542"/>
            <a:ext cx="1420539" cy="575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Warranty Card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880540" y="4564888"/>
            <a:ext cx="1420539" cy="8061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Credit/ Payment Info</a:t>
            </a:r>
            <a:endParaRPr lang="en-US" dirty="0"/>
          </a:p>
        </p:txBody>
      </p:sp>
      <p:pic>
        <p:nvPicPr>
          <p:cNvPr id="16" name="Picture 15" descr="Picture 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406" y="2847117"/>
            <a:ext cx="1066667" cy="181587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58320" y="2206584"/>
            <a:ext cx="1013724" cy="52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Online Ads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57388" y="2836675"/>
            <a:ext cx="1003938" cy="52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075022" y="954576"/>
            <a:ext cx="1040054" cy="52334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 Product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466949" y="1549569"/>
            <a:ext cx="1040054" cy="52334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Tweet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083747" y="1549569"/>
            <a:ext cx="1040054" cy="52334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Re-Tweet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2892146" y="1549569"/>
            <a:ext cx="1040054" cy="52334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Fan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1700545" y="1549569"/>
            <a:ext cx="1040054" cy="52334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Like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508944" y="1549569"/>
            <a:ext cx="1040054" cy="52334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85963" y="954576"/>
            <a:ext cx="1040054" cy="52334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Blog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664081" y="954576"/>
            <a:ext cx="1040054" cy="52334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2878669" y="954576"/>
            <a:ext cx="1040054" cy="52334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1682316" y="954576"/>
            <a:ext cx="1040054" cy="52334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Digg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6467728" y="954576"/>
            <a:ext cx="1040054" cy="52334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video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275348" y="1549569"/>
            <a:ext cx="1040054" cy="52334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 mark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271375" y="954576"/>
            <a:ext cx="1040054" cy="52334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3770667" y="5356211"/>
            <a:ext cx="1420539" cy="575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Focus groups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7044862" y="3085125"/>
            <a:ext cx="1087546" cy="68740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Sale!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731577" y="5890400"/>
            <a:ext cx="1039545" cy="52334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7658548" y="1549569"/>
            <a:ext cx="1040054" cy="52334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2378525" y="2218235"/>
            <a:ext cx="1003938" cy="52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Clicks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487869" y="2218235"/>
            <a:ext cx="1003938" cy="52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Views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595732" y="2219172"/>
            <a:ext cx="1195373" cy="52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Sessions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5865716" y="2218235"/>
            <a:ext cx="1195373" cy="52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7151392" y="2218235"/>
            <a:ext cx="1195373" cy="52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/>
              <a:t>The more digital our communications get, the more transactions we perform online, the higher our expectations of what we can measure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9600" dirty="0" smtClean="0"/>
              <a:t>So what can we measure? 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990600"/>
          </a:xfrm>
        </p:spPr>
        <p:txBody>
          <a:bodyPr/>
          <a:lstStyle/>
          <a:p>
            <a:r>
              <a:rPr lang="en-US" dirty="0" smtClean="0"/>
              <a:t>SOME “SOCIAL” METRICS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4921" y="867768"/>
          <a:ext cx="8216900" cy="542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450"/>
                <a:gridCol w="4108450"/>
              </a:tblGrid>
              <a:tr h="5238750">
                <a:tc>
                  <a:txBody>
                    <a:bodyPr/>
                    <a:lstStyle/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Video Views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% YouTube Favorites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% YouTube channel subscribers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% YouTube Video Plays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of YouTube Channel Comments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of YouTube video reviews 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</a:t>
                      </a:r>
                      <a:r>
                        <a:rPr lang="en-US" sz="1400" dirty="0" err="1" smtClean="0"/>
                        <a:t>slideshare</a:t>
                      </a:r>
                      <a:r>
                        <a:rPr lang="en-US" sz="1400" dirty="0" smtClean="0"/>
                        <a:t> views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delicious bookmarks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</a:t>
                      </a:r>
                      <a:r>
                        <a:rPr lang="en-US" sz="1400" dirty="0" err="1" smtClean="0"/>
                        <a:t>diggs</a:t>
                      </a:r>
                      <a:endParaRPr lang="en-US" sz="1400" dirty="0" smtClean="0"/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of Blog Mentions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of Forum mentions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of </a:t>
                      </a:r>
                      <a:r>
                        <a:rPr lang="en-US" sz="1400" dirty="0" err="1" smtClean="0"/>
                        <a:t>Facebook</a:t>
                      </a:r>
                      <a:r>
                        <a:rPr lang="en-US" sz="1400" dirty="0" smtClean="0"/>
                        <a:t> mentions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of Twitter mentions 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@mentions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of reviews mentions 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of comments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Positive : Negative Mentions for any channel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Twitter followers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Twitter Follower-Rate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reviews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stars</a:t>
                      </a:r>
                      <a:r>
                        <a:rPr lang="en-US" sz="1400" baseline="0" dirty="0" smtClean="0"/>
                        <a:t> in reviews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Thread size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Unique contributors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Unique </a:t>
                      </a:r>
                      <a:r>
                        <a:rPr lang="en-US" sz="1400" baseline="0" dirty="0" err="1" smtClean="0"/>
                        <a:t>commenters</a:t>
                      </a:r>
                      <a:endParaRPr lang="en-US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b="1" dirty="0" smtClean="0"/>
                        <a:t># </a:t>
                      </a:r>
                      <a:r>
                        <a:rPr lang="en-US" sz="1400" b="1" dirty="0" err="1" smtClean="0"/>
                        <a:t>Facebook</a:t>
                      </a:r>
                      <a:r>
                        <a:rPr lang="en-US" sz="1400" b="1" dirty="0" smtClean="0"/>
                        <a:t> fan pages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b="1" dirty="0" smtClean="0"/>
                        <a:t># </a:t>
                      </a:r>
                      <a:r>
                        <a:rPr lang="en-US" sz="1400" b="1" dirty="0" err="1" smtClean="0"/>
                        <a:t>Facebook</a:t>
                      </a:r>
                      <a:r>
                        <a:rPr lang="en-US" sz="1400" b="1" dirty="0" smtClean="0"/>
                        <a:t> fans 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err="1" smtClean="0"/>
                        <a:t>Facebook</a:t>
                      </a:r>
                      <a:r>
                        <a:rPr lang="en-US" sz="1400" dirty="0" smtClean="0"/>
                        <a:t> Fan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Rate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err="1" smtClean="0"/>
                        <a:t>Facebook</a:t>
                      </a:r>
                      <a:r>
                        <a:rPr lang="en-US" sz="1400" dirty="0" smtClean="0"/>
                        <a:t> Likes</a:t>
                      </a:r>
                    </a:p>
                    <a:p>
                      <a:pPr marL="115888" marR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Email Open Rate</a:t>
                      </a:r>
                    </a:p>
                    <a:p>
                      <a:pPr marL="115888" marR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Email Click Rate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Email Forward rate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Email opt-out rate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 smtClean="0"/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of Email subscribers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 of SMS subscribers 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Clicks/ CTR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Impressions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Traffic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Reach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Registration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Opt-in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Page views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Visit/session length (% site visits &gt; 60 </a:t>
                      </a:r>
                      <a:r>
                        <a:rPr lang="en-US" sz="1400" dirty="0" err="1" smtClean="0"/>
                        <a:t>secs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Click</a:t>
                      </a:r>
                      <a:r>
                        <a:rPr lang="en-US" sz="1400" baseline="0" dirty="0" smtClean="0"/>
                        <a:t> path analysis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Eye tracking studies </a:t>
                      </a:r>
                      <a:endParaRPr lang="en-US" sz="1400" dirty="0" smtClean="0"/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dirty="0" smtClean="0"/>
                        <a:t>#/% Downloads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Changes in SERP results/ rankings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Earned/ Owned traffic  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Inbound links</a:t>
                      </a:r>
                    </a:p>
                    <a:p>
                      <a:pPr marL="115888" indent="-115888">
                        <a:buFont typeface="Arial"/>
                        <a:buChar char="•"/>
                      </a:pPr>
                      <a:endParaRPr lang="en-US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Kinds of Marketing Metrics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2539999"/>
            <a:ext cx="2606675" cy="4279901"/>
          </a:xfrm>
        </p:spPr>
        <p:txBody>
          <a:bodyPr/>
          <a:lstStyle/>
          <a:p>
            <a:r>
              <a:rPr lang="en-US" dirty="0" smtClean="0"/>
              <a:t>Videos posted</a:t>
            </a:r>
          </a:p>
          <a:p>
            <a:r>
              <a:rPr lang="en-US" dirty="0" smtClean="0"/>
              <a:t>Tweets responded to</a:t>
            </a:r>
          </a:p>
          <a:p>
            <a:r>
              <a:rPr lang="en-US" dirty="0" smtClean="0"/>
              <a:t>Online media served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49600" y="2539999"/>
            <a:ext cx="2835275" cy="4279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Changes in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perception (NPS, Intent to purchase, customer satisfaction)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Blip>
                <a:blip r:embed="rId2"/>
              </a:buBlip>
              <a:tabLst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Consumer engagements (Like, Click, Download)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Blip>
                <a:blip r:embed="rId2"/>
              </a:buBlip>
              <a:tabLst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Submission of information (email, lead form, shopping preferences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84875" y="2539999"/>
            <a:ext cx="2701925" cy="4279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Blip>
                <a:blip r:embed="rId2"/>
              </a:buBlip>
              <a:tabLst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Revenue 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Blip>
                <a:blip r:embed="rId2"/>
              </a:buBlip>
              <a:tabLst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Cost Savings 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Blip>
                <a:blip r:embed="rId2"/>
              </a:buBlip>
              <a:tabLst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Better ROI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Blip>
                <a:blip r:embed="rId2"/>
              </a:buBlip>
              <a:tabLst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Higher market share </a:t>
            </a:r>
          </a:p>
          <a:p>
            <a:pPr marL="798513" lvl="1" indent="-341313">
              <a:spcBef>
                <a:spcPct val="20000"/>
              </a:spcBef>
              <a:buClr>
                <a:schemeClr val="accent5"/>
              </a:buClr>
              <a:buSzPct val="100000"/>
              <a:buFont typeface="Arial"/>
              <a:buChar char="•"/>
            </a:pPr>
            <a:endParaRPr lang="en-US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2300" y="1422400"/>
            <a:ext cx="2197100" cy="10795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ACTIVITIES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3435350" y="1422400"/>
            <a:ext cx="2197100" cy="10795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CONSUMER RESPONSE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6248400" y="1422400"/>
            <a:ext cx="2197100" cy="10795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BUSINESS OUTCOMES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we’re going to do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the session</a:t>
            </a:r>
          </a:p>
          <a:p>
            <a:r>
              <a:rPr lang="en-US" dirty="0" smtClean="0"/>
              <a:t>Strategy &amp; measurement</a:t>
            </a:r>
          </a:p>
          <a:p>
            <a:r>
              <a:rPr lang="en-US" dirty="0" smtClean="0"/>
              <a:t>New media imperative</a:t>
            </a:r>
          </a:p>
          <a:p>
            <a:r>
              <a:rPr lang="en-US" dirty="0" smtClean="0"/>
              <a:t>Review scorecard templates/metrics for 6 different scenarios &gt;break in the middle&lt;</a:t>
            </a:r>
          </a:p>
          <a:p>
            <a:pPr lvl="1"/>
            <a:r>
              <a:rPr lang="en-US" dirty="0" smtClean="0"/>
              <a:t>Brand example</a:t>
            </a:r>
          </a:p>
          <a:p>
            <a:pPr lvl="1"/>
            <a:r>
              <a:rPr lang="en-US" dirty="0" smtClean="0"/>
              <a:t>Scorecard &amp; metrics </a:t>
            </a:r>
          </a:p>
          <a:p>
            <a:pPr lvl="1"/>
            <a:r>
              <a:rPr lang="en-US" dirty="0" smtClean="0"/>
              <a:t>Tool demo </a:t>
            </a:r>
          </a:p>
          <a:p>
            <a:r>
              <a:rPr lang="en-US" dirty="0" smtClean="0"/>
              <a:t>Organizing for Social Media </a:t>
            </a:r>
          </a:p>
          <a:p>
            <a:r>
              <a:rPr lang="en-US" dirty="0" smtClean="0"/>
              <a:t>Q &amp; A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being in love with perfect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i="1" dirty="0" smtClean="0"/>
              <a:t>"All models are wrong; some models are useful”</a:t>
            </a:r>
          </a:p>
          <a:p>
            <a:pPr algn="ctr">
              <a:buNone/>
            </a:pPr>
            <a:endParaRPr lang="en-US" sz="4800" i="1" dirty="0" smtClean="0"/>
          </a:p>
          <a:p>
            <a:pPr algn="ctr">
              <a:buNone/>
            </a:pPr>
            <a:r>
              <a:rPr lang="en-US" sz="4800" i="1" dirty="0" smtClean="0"/>
              <a:t>George Box, Statistician 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Media Use Cases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Brand Health (including PR/ Reputation Management) </a:t>
            </a:r>
          </a:p>
          <a:p>
            <a:r>
              <a:rPr lang="en-US" dirty="0" smtClean="0"/>
              <a:t>Marketing Optimization</a:t>
            </a:r>
          </a:p>
          <a:p>
            <a:r>
              <a:rPr lang="en-US" dirty="0" smtClean="0"/>
              <a:t>Revenue Generation</a:t>
            </a:r>
          </a:p>
          <a:p>
            <a:r>
              <a:rPr lang="en-US" dirty="0" smtClean="0"/>
              <a:t>Customer Experience </a:t>
            </a:r>
          </a:p>
          <a:p>
            <a:r>
              <a:rPr lang="en-US" dirty="0" smtClean="0"/>
              <a:t>Operational Efficiency  </a:t>
            </a:r>
          </a:p>
          <a:p>
            <a:r>
              <a:rPr lang="en-US" dirty="0" smtClean="0"/>
              <a:t>Innovation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5829300"/>
          </a:xfrm>
        </p:spPr>
        <p:txBody>
          <a:bodyPr/>
          <a:lstStyle/>
          <a:p>
            <a:r>
              <a:rPr lang="en-US" sz="9600" dirty="0" smtClean="0"/>
              <a:t>Brand Health</a:t>
            </a:r>
            <a:br>
              <a:rPr lang="en-US" sz="9600" dirty="0" smtClean="0"/>
            </a:br>
            <a:r>
              <a:rPr lang="en-US" sz="4400" dirty="0" smtClean="0"/>
              <a:t>A measure of attitudes, conversation and behavior toward your brand 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98500"/>
          <a:ext cx="8229600" cy="53530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Health</a:t>
            </a:r>
            <a:endParaRPr lang="en-US" dirty="0"/>
          </a:p>
        </p:txBody>
      </p:sp>
      <p:pic>
        <p:nvPicPr>
          <p:cNvPr id="4" name="Content Placeholder 4" descr="Screen shot 2011-07-16 at 8.07.29 AM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621" b="-1621"/>
          <a:stretch>
            <a:fillRect/>
          </a:stretch>
        </p:blipFill>
        <p:spPr/>
      </p:pic>
      <p:sp>
        <p:nvSpPr>
          <p:cNvPr id="6" name="Rounded Rectangle 5"/>
          <p:cNvSpPr/>
          <p:nvPr/>
        </p:nvSpPr>
        <p:spPr bwMode="auto">
          <a:xfrm>
            <a:off x="5562600" y="381000"/>
            <a:ext cx="2895600" cy="16764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Metric: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Share of </a:t>
            </a:r>
            <a:r>
              <a:rPr lang="en-US" dirty="0" smtClean="0">
                <a:solidFill>
                  <a:schemeClr val="bg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onversation on a specific topic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8596" y="5993368"/>
            <a:ext cx="21529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Used with permission of </a:t>
            </a:r>
            <a:r>
              <a:rPr lang="en-US" sz="1050" dirty="0" err="1" smtClean="0">
                <a:solidFill>
                  <a:srgbClr val="FFFFFF"/>
                </a:solidFill>
              </a:rPr>
              <a:t>Netbase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at Influence</a:t>
            </a:r>
            <a:endParaRPr lang="en-US" dirty="0"/>
          </a:p>
        </p:txBody>
      </p:sp>
      <p:pic>
        <p:nvPicPr>
          <p:cNvPr id="4" name="Content Placeholder 4" descr="5693449522_57353dd78a_o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457" r="-15457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6508596" y="5993368"/>
            <a:ext cx="13644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Source: </a:t>
            </a:r>
            <a:r>
              <a:rPr lang="en-US" sz="1050" dirty="0" err="1" smtClean="0">
                <a:solidFill>
                  <a:srgbClr val="FFFFFF"/>
                </a:solidFill>
              </a:rPr>
              <a:t>SocialFlow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Health Scorecard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58800" y="1333501"/>
          <a:ext cx="8039100" cy="5099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2082800"/>
                <a:gridCol w="1638300"/>
                <a:gridCol w="1384300"/>
                <a:gridCol w="1358900"/>
              </a:tblGrid>
              <a:tr h="4214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PURPOSE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OLD MEDIA METRIC/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DATA SOURCE</a:t>
                      </a:r>
                      <a:endParaRPr lang="en-US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NEW MEDIA METRICS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NEW MEDIA DATA SOURCE</a:t>
                      </a:r>
                      <a:endParaRPr lang="en-US" sz="1200" dirty="0"/>
                    </a:p>
                  </a:txBody>
                  <a:tcPr anchor="b"/>
                </a:tc>
              </a:tr>
              <a:tr h="517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+mn-lt"/>
                        </a:rPr>
                        <a:t>BRAND PREFERENCE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+mn-lt"/>
                        </a:rPr>
                        <a:t>Do consumer prefer our brand to competitive brands?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Share of Voice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latin typeface="+mn-lt"/>
                        </a:rPr>
                        <a:t>Share of Conversation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SMM tools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517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+mn-lt"/>
                        </a:rPr>
                        <a:t>BRAND</a:t>
                      </a:r>
                      <a:r>
                        <a:rPr lang="en-US" sz="1200" b="1" i="0" u="none" strike="noStrike" dirty="0" smtClean="0">
                          <a:latin typeface="+mn-lt"/>
                        </a:rPr>
                        <a:t> PERCEPTION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+mn-lt"/>
                        </a:rPr>
                        <a:t>Do consumers associate the desired brand attributes with the brand?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Market Research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Theme/Cluster</a:t>
                      </a:r>
                      <a:r>
                        <a:rPr lang="en-US" sz="1200" b="1" baseline="0" dirty="0" smtClean="0">
                          <a:latin typeface="+mn-lt"/>
                        </a:rPr>
                        <a:t> Analysis 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SMM tools,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</a:rPr>
                        <a:t>Wordle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686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+mn-lt"/>
                        </a:rPr>
                        <a:t>BRAND BUZZ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+mn-lt"/>
                        </a:rPr>
                        <a:t>Do we have more mindshare than our competitors with our target market?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Market Research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Buzz </a:t>
                      </a:r>
                      <a:r>
                        <a:rPr lang="en-US" sz="1200" b="1" dirty="0" err="1" smtClean="0">
                          <a:latin typeface="+mn-lt"/>
                        </a:rPr>
                        <a:t>vs</a:t>
                      </a:r>
                      <a:r>
                        <a:rPr lang="en-US" sz="1200" b="1" dirty="0" smtClean="0">
                          <a:latin typeface="+mn-lt"/>
                        </a:rPr>
                        <a:t> </a:t>
                      </a:r>
                      <a:r>
                        <a:rPr lang="en-US" sz="1200" b="1" baseline="0" dirty="0" smtClean="0">
                          <a:latin typeface="+mn-lt"/>
                        </a:rPr>
                        <a:t>competitors 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SMM tools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59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+mn-lt"/>
                        </a:rPr>
                        <a:t>AUDIENCE ANALYTICS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+mn-lt"/>
                        </a:rPr>
                        <a:t>Are the segments engaging with the brand the ones we are targeting?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Customer</a:t>
                      </a:r>
                      <a:r>
                        <a:rPr lang="en-US" sz="1200" baseline="0" dirty="0" smtClean="0">
                          <a:latin typeface="+mn-lt"/>
                        </a:rPr>
                        <a:t> d</a:t>
                      </a:r>
                      <a:r>
                        <a:rPr lang="en-US" sz="1200" dirty="0" smtClean="0">
                          <a:latin typeface="+mn-lt"/>
                        </a:rPr>
                        <a:t>atabase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+mn-lt"/>
                        </a:rPr>
                        <a:t>Facebook</a:t>
                      </a:r>
                      <a:r>
                        <a:rPr lang="en-US" sz="1200" b="1" dirty="0" smtClean="0">
                          <a:latin typeface="+mn-lt"/>
                        </a:rPr>
                        <a:t> Insights</a:t>
                      </a:r>
                      <a:r>
                        <a:rPr lang="en-US" sz="1200" b="1" baseline="0" dirty="0" smtClean="0">
                          <a:latin typeface="+mn-lt"/>
                        </a:rPr>
                        <a:t> 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</a:rPr>
                        <a:t>Facebook</a:t>
                      </a:r>
                      <a:r>
                        <a:rPr lang="en-US" sz="1200" dirty="0" smtClean="0">
                          <a:latin typeface="+mn-lt"/>
                        </a:rPr>
                        <a:t>,</a:t>
                      </a:r>
                      <a:r>
                        <a:rPr lang="en-US" sz="1200" baseline="0" dirty="0" smtClean="0">
                          <a:latin typeface="+mn-lt"/>
                        </a:rPr>
                        <a:t> Customer DB, Twitter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517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BUZZ (PR/ Reputation Management)</a:t>
                      </a:r>
                      <a:r>
                        <a:rPr lang="en-US" sz="1200" b="1" i="0" u="none" strike="noStrike" baseline="0" dirty="0" smtClean="0">
                          <a:latin typeface="+mn-lt"/>
                        </a:rPr>
                        <a:t> 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+mn-lt"/>
                        </a:rPr>
                        <a:t>Are we igniting relevant conversations with our outreach activities?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PR Services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Buzz timeline,</a:t>
                      </a:r>
                      <a:r>
                        <a:rPr lang="en-US" sz="1200" b="1" baseline="0" dirty="0" smtClean="0">
                          <a:latin typeface="+mn-lt"/>
                        </a:rPr>
                        <a:t>  annotated 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SMM tools, annotation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421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SENTIMENT (PR/ Reputation</a:t>
                      </a:r>
                      <a:r>
                        <a:rPr lang="en-US" sz="1200" b="1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latin typeface="+mn-lt"/>
                        </a:rPr>
                        <a:t>Mgmnt</a:t>
                      </a:r>
                      <a:r>
                        <a:rPr lang="en-US" sz="1200" b="1" i="0" u="none" strike="noStrike" baseline="0" dirty="0" smtClean="0">
                          <a:latin typeface="+mn-lt"/>
                        </a:rPr>
                        <a:t>) 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+mn-lt"/>
                        </a:rPr>
                        <a:t>Are they having the right impact?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Market</a:t>
                      </a:r>
                      <a:r>
                        <a:rPr lang="en-US" sz="1200" baseline="0" dirty="0" smtClean="0">
                          <a:latin typeface="+mn-lt"/>
                        </a:rPr>
                        <a:t> Research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Sentiment Analysis of SM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SMM tools, custom</a:t>
                      </a:r>
                      <a:r>
                        <a:rPr lang="en-US" sz="1200" baseline="0" dirty="0" smtClean="0">
                          <a:latin typeface="+mn-lt"/>
                        </a:rPr>
                        <a:t> analysis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421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INFLUENCE (PR/ Reputation </a:t>
                      </a:r>
                      <a:r>
                        <a:rPr lang="en-US" sz="1200" b="1" i="0" u="none" strike="noStrike" dirty="0" err="1" smtClean="0">
                          <a:latin typeface="+mn-lt"/>
                        </a:rPr>
                        <a:t>Mgmnt</a:t>
                      </a:r>
                      <a:r>
                        <a:rPr lang="en-US" sz="1200" b="1" i="0" u="none" strike="noStrike" dirty="0" smtClean="0">
                          <a:latin typeface="+mn-lt"/>
                        </a:rPr>
                        <a:t>) 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+mn-lt"/>
                        </a:rPr>
                        <a:t>Are the right people talking about the brand?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PR Services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SM Influencer </a:t>
                      </a:r>
                      <a:r>
                        <a:rPr lang="en-US" sz="1200" b="1" dirty="0" err="1" smtClean="0">
                          <a:latin typeface="+mn-lt"/>
                        </a:rPr>
                        <a:t>Scorecarding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Twitter, </a:t>
                      </a:r>
                      <a:r>
                        <a:rPr lang="en-US" sz="1200" dirty="0" err="1" smtClean="0">
                          <a:latin typeface="+mn-lt"/>
                        </a:rPr>
                        <a:t>Klout</a:t>
                      </a:r>
                      <a:r>
                        <a:rPr lang="en-US" sz="1200" dirty="0" smtClean="0">
                          <a:latin typeface="+mn-lt"/>
                        </a:rPr>
                        <a:t>, </a:t>
                      </a:r>
                      <a:r>
                        <a:rPr lang="en-US" sz="1200" dirty="0" err="1" smtClean="0">
                          <a:latin typeface="+mn-lt"/>
                        </a:rPr>
                        <a:t>Kred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75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CUSTOMER</a:t>
                      </a:r>
                      <a:r>
                        <a:rPr lang="en-US" sz="1200" b="1" i="0" u="none" strike="noStrike" baseline="0" dirty="0" smtClean="0">
                          <a:latin typeface="+mn-lt"/>
                        </a:rPr>
                        <a:t> IMPACT SURVEYS 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Have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our communications changed consumer opinion?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NPS,</a:t>
                      </a:r>
                      <a:r>
                        <a:rPr lang="en-US" sz="1100" baseline="0" dirty="0" smtClean="0">
                          <a:latin typeface="+mn-lt"/>
                        </a:rPr>
                        <a:t> Intent to Purchase, Customer, Sat, Likelihood to Recommend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Same 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Survey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Promoter Score (NPS) </a:t>
            </a:r>
            <a:endParaRPr lang="en-US" dirty="0"/>
          </a:p>
        </p:txBody>
      </p:sp>
      <p:pic>
        <p:nvPicPr>
          <p:cNvPr id="4" name="Content Placeholder 3" descr="Picture 283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695" b="-569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to Recommend</a:t>
            </a:r>
            <a:endParaRPr lang="en-US" dirty="0"/>
          </a:p>
        </p:txBody>
      </p:sp>
      <p:pic>
        <p:nvPicPr>
          <p:cNvPr id="4" name="Content Placeholder 3" descr="Picture 28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3871" r="-2387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to Purchase</a:t>
            </a:r>
            <a:endParaRPr lang="en-US" dirty="0"/>
          </a:p>
        </p:txBody>
      </p:sp>
      <p:pic>
        <p:nvPicPr>
          <p:cNvPr id="4" name="Content Placeholder 3" descr="Picture 28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0633" r="-506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Hashtags</a:t>
            </a:r>
            <a:r>
              <a:rPr lang="en-US" sz="2800" dirty="0" smtClean="0"/>
              <a:t>:  #</a:t>
            </a:r>
            <a:r>
              <a:rPr lang="en-US" sz="2800" dirty="0" err="1" smtClean="0"/>
              <a:t>socialmeasure</a:t>
            </a:r>
            <a:r>
              <a:rPr lang="en-US" sz="2800" dirty="0" smtClean="0"/>
              <a:t> #w2e</a:t>
            </a:r>
          </a:p>
          <a:p>
            <a:r>
              <a:rPr lang="en-US" sz="2800" dirty="0" smtClean="0"/>
              <a:t>People: @</a:t>
            </a:r>
            <a:r>
              <a:rPr lang="en-US" sz="2800" dirty="0" err="1" smtClean="0"/>
              <a:t>setlinger</a:t>
            </a:r>
            <a:r>
              <a:rPr lang="en-US" sz="2800" dirty="0" smtClean="0"/>
              <a:t>, @</a:t>
            </a:r>
            <a:r>
              <a:rPr lang="en-US" sz="2800" dirty="0" err="1" smtClean="0"/>
              <a:t>blake</a:t>
            </a:r>
            <a:r>
              <a:rPr lang="en-US" sz="2800" dirty="0" smtClean="0"/>
              <a:t>, @</a:t>
            </a:r>
            <a:r>
              <a:rPr lang="en-US" sz="2800" dirty="0" err="1" smtClean="0"/>
              <a:t>margaretfrancis</a:t>
            </a:r>
            <a:endParaRPr lang="en-US" sz="2800" dirty="0" smtClean="0"/>
          </a:p>
          <a:p>
            <a:r>
              <a:rPr lang="en-US" sz="2800" dirty="0" smtClean="0"/>
              <a:t>Survey: http://</a:t>
            </a:r>
            <a:r>
              <a:rPr lang="en-US" sz="2800" dirty="0" err="1" smtClean="0"/>
              <a:t>surveymonkey</a:t>
            </a:r>
            <a:endParaRPr lang="en-US" sz="2800" dirty="0" smtClean="0"/>
          </a:p>
          <a:p>
            <a:r>
              <a:rPr lang="en-US" sz="2800" dirty="0" smtClean="0"/>
              <a:t>References: </a:t>
            </a:r>
            <a:r>
              <a:rPr lang="en-US" sz="2800" dirty="0" err="1" smtClean="0"/>
              <a:t>SlideShare</a:t>
            </a:r>
            <a:r>
              <a:rPr lang="en-US" sz="2800" dirty="0" smtClean="0"/>
              <a:t>, </a:t>
            </a:r>
            <a:r>
              <a:rPr lang="en-US" sz="2800" dirty="0" err="1" smtClean="0"/>
              <a:t>GoogleDocs</a:t>
            </a:r>
            <a:r>
              <a:rPr lang="en-US" sz="2800" dirty="0" smtClean="0"/>
              <a:t>, Contact Info </a:t>
            </a:r>
          </a:p>
          <a:p>
            <a:r>
              <a:rPr lang="en-US" sz="2800" dirty="0" smtClean="0"/>
              <a:t>Link to Altimeter Report: </a:t>
            </a:r>
            <a:endParaRPr lang="en-US" sz="2800" dirty="0"/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j.mp</a:t>
            </a:r>
            <a:r>
              <a:rPr lang="en-US" dirty="0"/>
              <a:t>/altimetersocialframework2011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596900"/>
          </a:xfrm>
        </p:spPr>
        <p:txBody>
          <a:bodyPr/>
          <a:lstStyle/>
          <a:p>
            <a:r>
              <a:rPr lang="en-US" sz="3600" dirty="0" smtClean="0"/>
              <a:t>Share of Voice/ Share of Conversation</a:t>
            </a:r>
            <a:endParaRPr lang="en-US" sz="3600" dirty="0"/>
          </a:p>
        </p:txBody>
      </p:sp>
      <p:pic>
        <p:nvPicPr>
          <p:cNvPr id="4" name="Picture 3" descr="Summary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8461" y="774700"/>
            <a:ext cx="11851674" cy="577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92475"/>
          </a:xfrm>
        </p:spPr>
        <p:txBody>
          <a:bodyPr/>
          <a:lstStyle/>
          <a:p>
            <a:r>
              <a:rPr lang="en-US" dirty="0" smtClean="0"/>
              <a:t>Themes/ Clusters</a:t>
            </a:r>
            <a:endParaRPr lang="en-US" dirty="0"/>
          </a:p>
        </p:txBody>
      </p:sp>
      <p:pic>
        <p:nvPicPr>
          <p:cNvPr id="6" name="Picture 5" descr="Insight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102075"/>
            <a:ext cx="9144000" cy="480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Themes/Clusters (CI) </a:t>
            </a:r>
            <a:endParaRPr lang="en-US" dirty="0"/>
          </a:p>
        </p:txBody>
      </p:sp>
      <p:pic>
        <p:nvPicPr>
          <p:cNvPr id="4" name="Content Placeholder 3" descr="them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095" r="-509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Buzz Timeline with Annotations</a:t>
            </a:r>
            <a:endParaRPr lang="en-US" dirty="0"/>
          </a:p>
        </p:txBody>
      </p:sp>
      <p:pic>
        <p:nvPicPr>
          <p:cNvPr id="4" name="Content Placeholder 3" descr="Steve Jobs Facebook Analytics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518" r="-1551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Analytics</a:t>
            </a:r>
            <a:endParaRPr lang="en-US" dirty="0"/>
          </a:p>
        </p:txBody>
      </p:sp>
      <p:pic>
        <p:nvPicPr>
          <p:cNvPr id="4" name="Content Placeholder 3" descr="Picture 28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676" r="-1567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Share</a:t>
            </a:r>
            <a:endParaRPr lang="en-US" dirty="0"/>
          </a:p>
        </p:txBody>
      </p:sp>
      <p:pic>
        <p:nvPicPr>
          <p:cNvPr id="4" name="Content Placeholder 3" descr="Picture 297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082" b="-90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Analytics</a:t>
            </a:r>
            <a:endParaRPr lang="en-US" dirty="0"/>
          </a:p>
        </p:txBody>
      </p:sp>
      <p:pic>
        <p:nvPicPr>
          <p:cNvPr id="4" name="Content Placeholder 3" descr="Picture 29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604" r="-86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Themes/ Clusters</a:t>
            </a:r>
            <a:endParaRPr lang="en-US" dirty="0"/>
          </a:p>
        </p:txBody>
      </p:sp>
      <p:pic>
        <p:nvPicPr>
          <p:cNvPr id="4" name="Content Placeholder 3" descr="Picture 28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468" r="-184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61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Crimson Hexagon for Social Analytics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2080-95FF-1A46-8F35-ACAF1CEA0B9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914400"/>
            <a:ext cx="2883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758">
              <a:spcBef>
                <a:spcPts val="1200"/>
              </a:spcBef>
            </a:pPr>
            <a:r>
              <a:rPr lang="en-US" sz="1600" b="1" dirty="0" err="1" smtClean="0">
                <a:latin typeface="Franklin Gothic Book"/>
                <a:cs typeface="Franklin Gothic Book"/>
              </a:rPr>
              <a:t>iPhone</a:t>
            </a:r>
            <a:r>
              <a:rPr lang="en-US" sz="1600" b="1" dirty="0" smtClean="0">
                <a:latin typeface="Franklin Gothic Book"/>
                <a:cs typeface="Franklin Gothic Book"/>
              </a:rPr>
              <a:t> on Verizon: Key Themes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7818"/>
          <a:stretch>
            <a:fillRect/>
          </a:stretch>
        </p:blipFill>
        <p:spPr bwMode="auto">
          <a:xfrm>
            <a:off x="355600" y="1219200"/>
            <a:ext cx="4846807" cy="51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14400"/>
            <a:ext cx="2286000" cy="121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Megan Costello\My Documents\monitor_314419058_2011-01-11_2011-02-11.png"/>
          <p:cNvPicPr>
            <a:picLocks noChangeAspect="1" noChangeArrowheads="1"/>
          </p:cNvPicPr>
          <p:nvPr/>
        </p:nvPicPr>
        <p:blipFill>
          <a:blip r:embed="rId4" cstate="print"/>
          <a:srcRect t="10030"/>
          <a:stretch>
            <a:fillRect/>
          </a:stretch>
        </p:blipFill>
        <p:spPr bwMode="auto">
          <a:xfrm>
            <a:off x="5410200" y="3564432"/>
            <a:ext cx="2959100" cy="30232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57800" y="2219861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758">
              <a:spcBef>
                <a:spcPts val="12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rPr>
              <a:t>Crimson Hexagon’s proprietary algorithm separates relevant from irrelevant content and measures user-defined themes in online conversation.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34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615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Tracx</a:t>
            </a:r>
            <a:r>
              <a:rPr lang="en-US" b="1" dirty="0" smtClean="0"/>
              <a:t> Social Analytics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2080-95FF-1A46-8F35-ACAF1CEA0B9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" name="Picture 2" descr="tracx-buzz-dis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1206500"/>
            <a:ext cx="8169338" cy="316570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4876534"/>
            <a:ext cx="8478551" cy="158547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Tracx</a:t>
            </a:r>
            <a:r>
              <a:rPr lang="en-US" sz="2000" dirty="0" smtClean="0"/>
              <a:t> offers white labeled  social media monitoring platform.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Shows contextually weighted hits across many social mediums.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Can be tweaked to remove internal (employee) influencers in order to show more accurate campaign results.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87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Margaret Francis / @</a:t>
            </a:r>
            <a:r>
              <a:rPr lang="en-US" dirty="0" err="1" smtClean="0"/>
              <a:t>margaretfrancis</a:t>
            </a:r>
            <a:endParaRPr lang="en-US" dirty="0" smtClean="0"/>
          </a:p>
          <a:p>
            <a:pPr lvl="1"/>
            <a:r>
              <a:rPr lang="en-US" dirty="0" smtClean="0"/>
              <a:t>Current Chief Product Officer at stealth mode startup </a:t>
            </a:r>
          </a:p>
          <a:p>
            <a:pPr lvl="1"/>
            <a:r>
              <a:rPr lang="en-US" dirty="0" smtClean="0"/>
              <a:t>Former VP Product Scout Labs/ Lithium Technologies, former agency strategist at </a:t>
            </a:r>
            <a:r>
              <a:rPr lang="en-US" dirty="0" err="1" smtClean="0"/>
              <a:t>Razorfish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Susan </a:t>
            </a:r>
            <a:r>
              <a:rPr lang="en-US" dirty="0" err="1" smtClean="0"/>
              <a:t>Etlinger</a:t>
            </a:r>
            <a:r>
              <a:rPr lang="en-US" dirty="0" smtClean="0"/>
              <a:t> / @</a:t>
            </a:r>
            <a:r>
              <a:rPr lang="en-US" dirty="0" err="1" smtClean="0"/>
              <a:t>setlinger</a:t>
            </a:r>
            <a:endParaRPr lang="en-US" dirty="0" smtClean="0"/>
          </a:p>
          <a:p>
            <a:pPr lvl="1"/>
            <a:r>
              <a:rPr lang="en-US" dirty="0" smtClean="0"/>
              <a:t>Industry Analyst with Altimeter Group</a:t>
            </a:r>
          </a:p>
          <a:p>
            <a:pPr lvl="1"/>
            <a:r>
              <a:rPr lang="en-US" dirty="0" smtClean="0"/>
              <a:t>Former SVP at PR firm Horn Group, 20 years agency/ </a:t>
            </a:r>
            <a:r>
              <a:rPr lang="en-US" dirty="0" err="1" smtClean="0"/>
              <a:t>inhouse</a:t>
            </a:r>
            <a:r>
              <a:rPr lang="en-US" dirty="0" smtClean="0"/>
              <a:t> marketing and communications </a:t>
            </a:r>
          </a:p>
          <a:p>
            <a:r>
              <a:rPr lang="en-US" dirty="0" smtClean="0"/>
              <a:t>Blake Robinson / @</a:t>
            </a:r>
            <a:r>
              <a:rPr lang="en-US" dirty="0" err="1" smtClean="0"/>
              <a:t>blake</a:t>
            </a:r>
            <a:endParaRPr lang="en-US" dirty="0" smtClean="0"/>
          </a:p>
          <a:p>
            <a:pPr lvl="1"/>
            <a:r>
              <a:rPr lang="en-US" dirty="0" smtClean="0"/>
              <a:t>Data and analytics consultant</a:t>
            </a:r>
          </a:p>
          <a:p>
            <a:pPr lvl="1"/>
            <a:r>
              <a:rPr lang="en-US" dirty="0" smtClean="0"/>
              <a:t>Former Director, Technology &amp; Research at Attention and Analyst  in Residence at </a:t>
            </a:r>
            <a:r>
              <a:rPr lang="en-US" dirty="0" err="1" smtClean="0"/>
              <a:t>Webtrends</a:t>
            </a:r>
            <a:endParaRPr lang="en-US" dirty="0" smtClean="0"/>
          </a:p>
          <a:p>
            <a:pPr lvl="1"/>
            <a:r>
              <a:rPr lang="en-US" dirty="0" smtClean="0"/>
              <a:t>Writings in </a:t>
            </a:r>
            <a:r>
              <a:rPr lang="en-US" dirty="0" err="1" smtClean="0"/>
              <a:t>TechCrunch</a:t>
            </a:r>
            <a:r>
              <a:rPr lang="en-US" dirty="0" smtClean="0"/>
              <a:t>, Read/Write Web and </a:t>
            </a:r>
            <a:r>
              <a:rPr lang="en-US" dirty="0" err="1" smtClean="0"/>
              <a:t>Mashable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9380"/>
          </a:xfrm>
        </p:spPr>
        <p:txBody>
          <a:bodyPr/>
          <a:lstStyle/>
          <a:p>
            <a:r>
              <a:rPr lang="en-US" dirty="0" smtClean="0"/>
              <a:t>Gauging Influencers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7" y="4238943"/>
            <a:ext cx="7987357" cy="2153352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Near the end of September </a:t>
            </a:r>
            <a:r>
              <a:rPr lang="en-US" sz="2400" dirty="0" err="1" smtClean="0"/>
              <a:t>Klout</a:t>
            </a:r>
            <a:r>
              <a:rPr lang="en-US" sz="2400" dirty="0" smtClean="0"/>
              <a:t> scores dropped by approximately 4 points across the board – with no explanation.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Tools that gauge influencers should not be trusted until these algorithms stabilize.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2080-95FF-1A46-8F35-ACAF1CEA0B91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6" descr="shaky-klout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9099" y="1294018"/>
            <a:ext cx="8434377" cy="29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35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58"/>
          </a:xfrm>
        </p:spPr>
        <p:txBody>
          <a:bodyPr>
            <a:normAutofit/>
          </a:bodyPr>
          <a:lstStyle/>
          <a:p>
            <a:r>
              <a:rPr lang="en-US" dirty="0" smtClean="0"/>
              <a:t>But if you must…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7" y="5032295"/>
            <a:ext cx="7987357" cy="136000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Peer Index is a decent alternative whose numbers don’t wildly fluctuate.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2080-95FF-1A46-8F35-ACAF1CEA0B9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peer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990595"/>
            <a:ext cx="8483600" cy="39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58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5829300"/>
          </a:xfrm>
        </p:spPr>
        <p:txBody>
          <a:bodyPr/>
          <a:lstStyle/>
          <a:p>
            <a:r>
              <a:rPr lang="en-US" sz="9600" dirty="0" smtClean="0"/>
              <a:t>Marketing Optimization</a:t>
            </a:r>
            <a:br>
              <a:rPr lang="en-US" sz="9600" dirty="0" smtClean="0"/>
            </a:br>
            <a:r>
              <a:rPr lang="en-US" sz="4400" dirty="0" smtClean="0"/>
              <a:t>Improving the effectiveness of marketing programs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98500"/>
          <a:ext cx="8229600" cy="53530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Optimization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5562600" y="381000"/>
            <a:ext cx="2895600" cy="16764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Metric: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Conversion Efficiency: Which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visits convert most often?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0969" y="6051550"/>
            <a:ext cx="146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% of Visitors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Marketing Optimization Scorecard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96900" y="1257300"/>
          <a:ext cx="8102600" cy="52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/>
                <a:gridCol w="1828800"/>
                <a:gridCol w="1574800"/>
                <a:gridCol w="1498600"/>
                <a:gridCol w="1460500"/>
              </a:tblGrid>
              <a:tr h="4887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PURPOSE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OLD MEDIA METRIC/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DATA SOURCE</a:t>
                      </a:r>
                      <a:endParaRPr lang="en-US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NEW MEDIA METRICS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NEW MEDIA DATA SOURCE</a:t>
                      </a:r>
                      <a:endParaRPr lang="en-US" sz="1200" dirty="0"/>
                    </a:p>
                  </a:txBody>
                  <a:tcPr anchor="b"/>
                </a:tc>
              </a:tr>
              <a:tr h="720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LEADS,</a:t>
                      </a:r>
                      <a:r>
                        <a:rPr lang="en-US" sz="1200" b="1" i="0" u="none" strike="noStrike" baseline="0" dirty="0" smtClean="0">
                          <a:latin typeface="+mn-lt"/>
                        </a:rPr>
                        <a:t> CONVERSIONS, REVENUE BY CHANNEL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Which channels are most effective for driving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business results?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Analysis</a:t>
                      </a:r>
                      <a:r>
                        <a:rPr lang="en-US" sz="1200" baseline="0" dirty="0" smtClean="0">
                          <a:latin typeface="+mn-lt"/>
                        </a:rPr>
                        <a:t> of sales by channel with attribution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Same 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CRM System (assuming sales have</a:t>
                      </a:r>
                      <a:r>
                        <a:rPr lang="en-US" sz="1200" baseline="0" dirty="0" smtClean="0">
                          <a:latin typeface="+mn-lt"/>
                        </a:rPr>
                        <a:t> a source)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619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OWNED </a:t>
                      </a:r>
                      <a:r>
                        <a:rPr lang="en-US" sz="1200" b="1" i="0" u="none" strike="noStrike" dirty="0" err="1" smtClean="0">
                          <a:latin typeface="+mn-lt"/>
                        </a:rPr>
                        <a:t>MEDiA</a:t>
                      </a:r>
                      <a:r>
                        <a:rPr lang="en-US" sz="1200" b="1" i="0" u="none" strike="noStrike" dirty="0" smtClean="0">
                          <a:latin typeface="+mn-lt"/>
                        </a:rPr>
                        <a:t> CHANNEL GROWTH 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Are we growing our house marketing list/ assets?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Customer</a:t>
                      </a:r>
                      <a:r>
                        <a:rPr lang="en-US" sz="1200" baseline="0" dirty="0" smtClean="0">
                          <a:latin typeface="+mn-lt"/>
                        </a:rPr>
                        <a:t> list (email, direct mail)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Followers,</a:t>
                      </a:r>
                      <a:r>
                        <a:rPr lang="en-US" sz="1200" b="1" baseline="0" dirty="0" smtClean="0">
                          <a:latin typeface="+mn-lt"/>
                        </a:rPr>
                        <a:t> Fans, Friends, Group Members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796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IMPRESSIONS  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How many impressions of our messages are being served?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Syndicated Research, Ad</a:t>
                      </a:r>
                      <a:r>
                        <a:rPr lang="en-US" sz="1200" baseline="0" dirty="0" smtClean="0">
                          <a:latin typeface="+mn-lt"/>
                        </a:rPr>
                        <a:t> Servers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AVE (we hate this metric)</a:t>
                      </a:r>
                      <a:r>
                        <a:rPr lang="en-US" sz="1200" b="1" baseline="0" dirty="0" smtClean="0">
                          <a:latin typeface="+mn-lt"/>
                        </a:rPr>
                        <a:t>, Followers, Fans, Members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SMM tools,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</a:rPr>
                        <a:t>Wordle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619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FREQUENCY </a:t>
                      </a:r>
                      <a:r>
                        <a:rPr lang="en-US" sz="1200" b="1" i="0" u="none" strike="noStrike" baseline="0" dirty="0" smtClean="0">
                          <a:latin typeface="+mn-lt"/>
                        </a:rPr>
                        <a:t> 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How many times are people seeing our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media?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Syndicated Research, Ad</a:t>
                      </a:r>
                      <a:r>
                        <a:rPr lang="en-US" sz="1200" baseline="0" dirty="0" smtClean="0">
                          <a:latin typeface="+mn-lt"/>
                        </a:rPr>
                        <a:t> Servers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n/a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SMM tools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684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REACH</a:t>
                      </a:r>
                      <a:r>
                        <a:rPr lang="en-US" sz="1200" b="1" i="0" u="none" strike="noStrike" baseline="0" dirty="0" smtClean="0">
                          <a:latin typeface="+mn-lt"/>
                        </a:rPr>
                        <a:t> 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Are the people seeing our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media the ones we’re trying to reach?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Customer</a:t>
                      </a:r>
                      <a:r>
                        <a:rPr lang="en-US" sz="1200" baseline="0" dirty="0" smtClean="0">
                          <a:latin typeface="+mn-lt"/>
                        </a:rPr>
                        <a:t> d</a:t>
                      </a:r>
                      <a:r>
                        <a:rPr lang="en-US" sz="1200" dirty="0" smtClean="0">
                          <a:latin typeface="+mn-lt"/>
                        </a:rPr>
                        <a:t>atabase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latin typeface="+mn-lt"/>
                        </a:rPr>
                        <a:t>Followers, Fans, Members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</a:rPr>
                        <a:t>Facebook</a:t>
                      </a:r>
                      <a:r>
                        <a:rPr lang="en-US" sz="1200" dirty="0" smtClean="0">
                          <a:latin typeface="+mn-lt"/>
                        </a:rPr>
                        <a:t>,</a:t>
                      </a:r>
                      <a:r>
                        <a:rPr lang="en-US" sz="1200" baseline="0" dirty="0" smtClean="0">
                          <a:latin typeface="+mn-lt"/>
                        </a:rPr>
                        <a:t> Customer Database, Twitter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1150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ENGAGEMENTS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Do consumers interact with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the content we create for new media channels?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N/A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Clicks, Apps, Likes,</a:t>
                      </a:r>
                      <a:r>
                        <a:rPr lang="en-US" sz="1200" b="1" baseline="0" dirty="0" smtClean="0">
                          <a:latin typeface="+mn-lt"/>
                        </a:rPr>
                        <a:t> Downloads, Fans,  </a:t>
                      </a:r>
                      <a:r>
                        <a:rPr lang="en-US" sz="1200" b="1" baseline="0" dirty="0" err="1" smtClean="0">
                          <a:latin typeface="+mn-lt"/>
                        </a:rPr>
                        <a:t>Faves</a:t>
                      </a:r>
                      <a:r>
                        <a:rPr lang="en-US" sz="1200" b="1" baseline="0" dirty="0" smtClean="0">
                          <a:latin typeface="+mn-lt"/>
                        </a:rPr>
                        <a:t>, </a:t>
                      </a:r>
                      <a:r>
                        <a:rPr lang="en-US" sz="1200" b="1" baseline="0" dirty="0" err="1" smtClean="0">
                          <a:latin typeface="+mn-lt"/>
                        </a:rPr>
                        <a:t>Retweets</a:t>
                      </a:r>
                      <a:r>
                        <a:rPr lang="en-US" sz="1200" b="1" baseline="0" dirty="0" smtClean="0">
                          <a:latin typeface="+mn-lt"/>
                        </a:rPr>
                        <a:t>,  Comments, Views, Followers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Social Media platforms, SMM tools, custom</a:t>
                      </a:r>
                      <a:r>
                        <a:rPr lang="en-US" sz="1200" baseline="0" dirty="0" smtClean="0">
                          <a:latin typeface="+mn-lt"/>
                        </a:rPr>
                        <a:t> analysis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Owned Media Channels Growth</a:t>
            </a:r>
            <a:endParaRPr lang="en-US" dirty="0"/>
          </a:p>
        </p:txBody>
      </p:sp>
      <p:pic>
        <p:nvPicPr>
          <p:cNvPr id="4" name="Content Placeholder 3" descr="Picture 28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258" r="-1025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Owned Media Channels Vs Competitors</a:t>
            </a:r>
            <a:endParaRPr lang="en-US" dirty="0"/>
          </a:p>
        </p:txBody>
      </p:sp>
      <p:pic>
        <p:nvPicPr>
          <p:cNvPr id="4" name="Content Placeholder 3" descr="Picture 28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85" r="-108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Engagement- Football</a:t>
            </a:r>
            <a:endParaRPr lang="en-US" dirty="0"/>
          </a:p>
        </p:txBody>
      </p:sp>
      <p:pic>
        <p:nvPicPr>
          <p:cNvPr id="4" name="Content Placeholder 3" descr="Picture 29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23" r="-92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Over Time </a:t>
            </a:r>
            <a:endParaRPr lang="en-US" dirty="0"/>
          </a:p>
        </p:txBody>
      </p:sp>
      <p:pic>
        <p:nvPicPr>
          <p:cNvPr id="4" name="Content Placeholder 3" descr="Picture 29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773" r="-147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Brands We Know  </a:t>
            </a:r>
            <a:endParaRPr lang="en-US" dirty="0"/>
          </a:p>
        </p:txBody>
      </p:sp>
      <p:pic>
        <p:nvPicPr>
          <p:cNvPr id="4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295" y="1675399"/>
            <a:ext cx="1245705" cy="41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8"/>
          <p:cNvPicPr>
            <a:picLocks noChangeAspect="1"/>
          </p:cNvPicPr>
          <p:nvPr/>
        </p:nvPicPr>
        <p:blipFill>
          <a:blip r:embed="rId3"/>
          <a:srcRect t="14568" b="24731"/>
          <a:stretch>
            <a:fillRect/>
          </a:stretch>
        </p:blipFill>
        <p:spPr bwMode="auto">
          <a:xfrm>
            <a:off x="740938" y="2569248"/>
            <a:ext cx="992705" cy="4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 descr="jetblue.jpg"/>
          <p:cNvPicPr>
            <a:picLocks noChangeAspect="1"/>
          </p:cNvPicPr>
          <p:nvPr/>
        </p:nvPicPr>
        <p:blipFill>
          <a:blip r:embed="rId4"/>
          <a:srcRect t="10956" r="6178" b="8711"/>
          <a:stretch>
            <a:fillRect/>
          </a:stretch>
        </p:blipFill>
        <p:spPr bwMode="auto">
          <a:xfrm>
            <a:off x="2359409" y="2441099"/>
            <a:ext cx="1378019" cy="7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 b="21448"/>
          <a:stretch>
            <a:fillRect/>
          </a:stretch>
        </p:blipFill>
        <p:spPr bwMode="auto">
          <a:xfrm>
            <a:off x="575422" y="3294590"/>
            <a:ext cx="1820271" cy="50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480" y="3281397"/>
            <a:ext cx="819024" cy="611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5304" y="4090127"/>
            <a:ext cx="838200" cy="830580"/>
          </a:xfrm>
          <a:prstGeom prst="rect">
            <a:avLst/>
          </a:prstGeom>
        </p:spPr>
      </p:pic>
      <p:pic>
        <p:nvPicPr>
          <p:cNvPr id="10" name="Picture 9" descr="Picture 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0703" y="1677779"/>
            <a:ext cx="1525582" cy="6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540" y="4117340"/>
            <a:ext cx="978960" cy="723905"/>
          </a:xfrm>
          <a:prstGeom prst="rect">
            <a:avLst/>
          </a:prstGeom>
        </p:spPr>
      </p:pic>
      <p:pic>
        <p:nvPicPr>
          <p:cNvPr id="12" name="Picture 11" descr="toyot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9250" y="1677779"/>
            <a:ext cx="2273300" cy="584200"/>
          </a:xfrm>
          <a:prstGeom prst="rect">
            <a:avLst/>
          </a:prstGeom>
        </p:spPr>
      </p:pic>
      <p:pic>
        <p:nvPicPr>
          <p:cNvPr id="13" name="Picture 12" descr="download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9982" y="2536430"/>
            <a:ext cx="965335" cy="965335"/>
          </a:xfrm>
          <a:prstGeom prst="rect">
            <a:avLst/>
          </a:prstGeom>
        </p:spPr>
      </p:pic>
      <p:pic>
        <p:nvPicPr>
          <p:cNvPr id="14" name="Picture 13" descr="download (1)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1950" y="3740573"/>
            <a:ext cx="1270000" cy="1058333"/>
          </a:xfrm>
          <a:prstGeom prst="rect">
            <a:avLst/>
          </a:prstGeom>
        </p:spPr>
      </p:pic>
      <p:pic>
        <p:nvPicPr>
          <p:cNvPr id="15" name="Picture 14" descr="download (2)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7850" y="2493048"/>
            <a:ext cx="1066732" cy="1066732"/>
          </a:xfrm>
          <a:prstGeom prst="rect">
            <a:avLst/>
          </a:prstGeom>
        </p:spPr>
      </p:pic>
      <p:pic>
        <p:nvPicPr>
          <p:cNvPr id="17" name="Picture 16" descr="download (4).jpe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56250" y="3740573"/>
            <a:ext cx="1828800" cy="1299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Engagement- Beer</a:t>
            </a:r>
            <a:endParaRPr lang="en-US" dirty="0"/>
          </a:p>
        </p:txBody>
      </p:sp>
      <p:pic>
        <p:nvPicPr>
          <p:cNvPr id="4" name="Content Placeholder 3" descr="Picture 29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36" r="-43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Engagement- Likes</a:t>
            </a:r>
            <a:endParaRPr lang="en-US" dirty="0"/>
          </a:p>
        </p:txBody>
      </p:sp>
      <p:pic>
        <p:nvPicPr>
          <p:cNvPr id="5" name="Content Placeholder 4" descr="Picture 29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464" r="-1146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Engagement- Posts, Comments, Likes</a:t>
            </a:r>
            <a:endParaRPr lang="en-US" dirty="0"/>
          </a:p>
        </p:txBody>
      </p:sp>
      <p:pic>
        <p:nvPicPr>
          <p:cNvPr id="4" name="Content Placeholder 3" descr="Picture 29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962" r="-296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225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Shareaholic</a:t>
            </a:r>
            <a:r>
              <a:rPr lang="en-US" sz="2800" dirty="0"/>
              <a:t> </a:t>
            </a:r>
            <a:r>
              <a:rPr lang="en-US" sz="1800" dirty="0"/>
              <a:t>- http://</a:t>
            </a:r>
            <a:r>
              <a:rPr lang="en-US" sz="1800" dirty="0" err="1"/>
              <a:t>www.shareaholic.com</a:t>
            </a:r>
            <a:r>
              <a:rPr lang="en-US" sz="1800" dirty="0"/>
              <a:t>/</a:t>
            </a:r>
            <a:r>
              <a:rPr lang="en-US" sz="1800" dirty="0" err="1"/>
              <a:t>siteinfo</a:t>
            </a:r>
            <a:r>
              <a:rPr lang="en-US" sz="1800" dirty="0"/>
              <a:t>/</a:t>
            </a:r>
            <a:r>
              <a:rPr lang="en-US" sz="1800" dirty="0" err="1"/>
              <a:t>usatoday.com</a:t>
            </a:r>
            <a:endParaRPr lang="en-US" sz="18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029200" y="1379538"/>
            <a:ext cx="3581400" cy="45720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View the sharing stats of any sites shared through the </a:t>
            </a:r>
            <a:r>
              <a:rPr lang="en-US" sz="2400" dirty="0" err="1" smtClean="0"/>
              <a:t>Shareaholic</a:t>
            </a:r>
            <a:r>
              <a:rPr lang="en-US" sz="2400" dirty="0" smtClean="0"/>
              <a:t> browser extension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Pages are accessible at </a:t>
            </a:r>
            <a:r>
              <a:rPr lang="en-US" dirty="0" smtClean="0"/>
              <a:t>http://</a:t>
            </a:r>
            <a:r>
              <a:rPr lang="en-US" dirty="0" err="1" smtClean="0"/>
              <a:t>www.shareaholic.com</a:t>
            </a:r>
            <a:r>
              <a:rPr lang="en-US" dirty="0" smtClean="0"/>
              <a:t>/</a:t>
            </a:r>
            <a:r>
              <a:rPr lang="en-US" dirty="0" err="1" smtClean="0"/>
              <a:t>siteinfo</a:t>
            </a:r>
            <a:r>
              <a:rPr lang="en-US" dirty="0" smtClean="0"/>
              <a:t>/</a:t>
            </a:r>
            <a:r>
              <a:rPr lang="en-US" dirty="0" err="1" smtClean="0"/>
              <a:t>sitename.com</a:t>
            </a:r>
            <a:endParaRPr lang="en-US" dirty="0" smtClean="0"/>
          </a:p>
        </p:txBody>
      </p:sp>
      <p:pic>
        <p:nvPicPr>
          <p:cNvPr id="11" name="Picture 10" descr="usatoday.com - Shareaholic Social Media Profil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" y="838200"/>
            <a:ext cx="4772234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82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8" y="1379538"/>
            <a:ext cx="2970212" cy="265906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Facebook Insights provides a top down perspective on who comprises your audience and what they do on your Facebook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2080-95FF-1A46-8F35-ACAF1CEA0B91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 descr="Insigh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89300" y="1447800"/>
            <a:ext cx="5410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62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Insights for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8" y="1379538"/>
            <a:ext cx="3732212" cy="45720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You can include a tag on your site which will allow you to measure the impact that Facebook Likes/ Share have on you site traffic.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Excellent supplement to Google Analytics (even with the recent introduction of real time analytics).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2080-95FF-1A46-8F35-ACAF1CEA0B91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 descr="scobleizer site insigh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0" y="1294018"/>
            <a:ext cx="4167391" cy="51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20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23505"/>
            <a:ext cx="5638800" cy="522634"/>
          </a:xfrm>
        </p:spPr>
        <p:txBody>
          <a:bodyPr>
            <a:noAutofit/>
          </a:bodyPr>
          <a:lstStyle/>
          <a:p>
            <a:r>
              <a:rPr lang="en-US" sz="2400" dirty="0" smtClean="0"/>
              <a:t>Simple Server Side Analytics Via Tagging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8" y="1379538"/>
            <a:ext cx="2894012" cy="457200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Chartbeat</a:t>
            </a:r>
            <a:r>
              <a:rPr lang="en-US" sz="2000" dirty="0" smtClean="0"/>
              <a:t> provides an excellent way to visualize the correlations between content publishing and real time site traffic.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Simple for marketers to use: put a (really light) tag on your site and </a:t>
            </a:r>
            <a:r>
              <a:rPr lang="en-US" sz="2000" dirty="0" err="1" smtClean="0"/>
              <a:t>Chartbeat’s</a:t>
            </a:r>
            <a:r>
              <a:rPr lang="en-US" sz="2000" dirty="0" smtClean="0"/>
              <a:t> server side analytics will analyze the data for you.</a:t>
            </a:r>
          </a:p>
        </p:txBody>
      </p:sp>
      <p:pic>
        <p:nvPicPr>
          <p:cNvPr id="4" name="Picture 3" descr="chartbeat - scobleizer.co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05200" y="885745"/>
            <a:ext cx="5211227" cy="5542349"/>
          </a:xfrm>
          <a:prstGeom prst="rect">
            <a:avLst/>
          </a:prstGeom>
        </p:spPr>
      </p:pic>
      <p:pic>
        <p:nvPicPr>
          <p:cNvPr id="5" name="Picture 4" descr="chartbeat_media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900" y="279400"/>
            <a:ext cx="3276600" cy="6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63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23505"/>
            <a:ext cx="5638800" cy="522634"/>
          </a:xfrm>
        </p:spPr>
        <p:txBody>
          <a:bodyPr>
            <a:noAutofit/>
          </a:bodyPr>
          <a:lstStyle/>
          <a:p>
            <a:r>
              <a:rPr lang="en-US" sz="2400" dirty="0" smtClean="0"/>
              <a:t>Simple Server Side Analytics Via Tagging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7" y="4804644"/>
            <a:ext cx="8478551" cy="125807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In addition to its standard </a:t>
            </a:r>
            <a:r>
              <a:rPr lang="en-US" sz="2000" dirty="0" err="1" smtClean="0"/>
              <a:t>Chartbeat</a:t>
            </a:r>
            <a:r>
              <a:rPr lang="en-US" sz="2000" dirty="0" smtClean="0"/>
              <a:t> product, two specialized analytics platforms are now offered.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Newsbeat is focused aimed at content creators, bloggers, etc.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Shopbeat</a:t>
            </a:r>
            <a:r>
              <a:rPr lang="en-US" sz="2000" dirty="0" smtClean="0"/>
              <a:t> is designed specifically for ecommerce sites.</a:t>
            </a:r>
            <a:endParaRPr lang="en-US" sz="2000" dirty="0"/>
          </a:p>
        </p:txBody>
      </p:sp>
      <p:pic>
        <p:nvPicPr>
          <p:cNvPr id="5" name="Picture 4" descr="chartbeat_media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" y="323505"/>
            <a:ext cx="3276600" cy="657145"/>
          </a:xfrm>
          <a:prstGeom prst="rect">
            <a:avLst/>
          </a:prstGeom>
        </p:spPr>
      </p:pic>
      <p:pic>
        <p:nvPicPr>
          <p:cNvPr id="6" name="Picture 5" descr="Chartbeat_ Real time analytics and engagement monitoring that thinks like yo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2641" y="1502441"/>
            <a:ext cx="8226859" cy="29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10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5829300"/>
          </a:xfrm>
        </p:spPr>
        <p:txBody>
          <a:bodyPr/>
          <a:lstStyle/>
          <a:p>
            <a:r>
              <a:rPr lang="en-US" sz="9600" dirty="0" smtClean="0"/>
              <a:t>Revenue Generation</a:t>
            </a:r>
            <a:br>
              <a:rPr lang="en-US" sz="9600" dirty="0" smtClean="0"/>
            </a:br>
            <a:r>
              <a:rPr lang="en-US" sz="4400" dirty="0" smtClean="0"/>
              <a:t>Where and how your company or organization generates revenue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98500"/>
          <a:ext cx="8229600" cy="53530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(Not So) Dirty Little Secret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63" indent="-4763" algn="ctr">
              <a:buNone/>
            </a:pPr>
            <a:endParaRPr lang="en-US" sz="3600" dirty="0" smtClean="0"/>
          </a:p>
          <a:p>
            <a:pPr marL="4763" indent="-4763" algn="ctr">
              <a:buNone/>
            </a:pPr>
            <a:r>
              <a:rPr lang="en-US" sz="3600" dirty="0" smtClean="0"/>
              <a:t>“There is no single ROI for social media.”</a:t>
            </a:r>
          </a:p>
          <a:p>
            <a:pPr marL="4763" indent="-4763" algn="ctr">
              <a:buNone/>
            </a:pPr>
            <a:endParaRPr lang="en-US" sz="3600" dirty="0" smtClean="0"/>
          </a:p>
          <a:p>
            <a:pPr marL="4763" indent="-4763" algn="ctr">
              <a:buNone/>
            </a:pPr>
            <a:r>
              <a:rPr lang="en-US" sz="2800" dirty="0" smtClean="0"/>
              <a:t>- Richard </a:t>
            </a:r>
            <a:r>
              <a:rPr lang="en-US" sz="2800" dirty="0" err="1" smtClean="0"/>
              <a:t>Binhammer</a:t>
            </a:r>
            <a:r>
              <a:rPr lang="en-US" sz="2800" dirty="0" smtClean="0"/>
              <a:t>, Strategic Corporate Communications, Social Media. and Corporate Reputation Management, Dell Inc.,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Generation</a:t>
            </a:r>
            <a:endParaRPr lang="en-US" dirty="0"/>
          </a:p>
        </p:txBody>
      </p:sp>
      <p:pic>
        <p:nvPicPr>
          <p:cNvPr id="4" name="Picture 3" descr="Screen shot 2011-02-24 at 9.19.0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91770"/>
            <a:ext cx="3429000" cy="178333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11-02-24 at 9.19.34 AM.png"/>
          <p:cNvPicPr>
            <a:picLocks noChangeAspect="1"/>
          </p:cNvPicPr>
          <p:nvPr/>
        </p:nvPicPr>
        <p:blipFill>
          <a:blip r:embed="rId3"/>
          <a:srcRect b="7488"/>
          <a:stretch>
            <a:fillRect/>
          </a:stretch>
        </p:blipFill>
        <p:spPr>
          <a:xfrm>
            <a:off x="457200" y="4089400"/>
            <a:ext cx="5791200" cy="204848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shot 2011-02-24 at 9.21.51 AM.png"/>
          <p:cNvPicPr>
            <a:picLocks noChangeAspect="1"/>
          </p:cNvPicPr>
          <p:nvPr/>
        </p:nvPicPr>
        <p:blipFill>
          <a:blip r:embed="rId4"/>
          <a:srcRect t="7778" b="10556"/>
          <a:stretch>
            <a:fillRect/>
          </a:stretch>
        </p:blipFill>
        <p:spPr>
          <a:xfrm>
            <a:off x="4013200" y="2191770"/>
            <a:ext cx="4282418" cy="178333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0" y="6159500"/>
            <a:ext cx="861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Source: </a:t>
            </a:r>
            <a:r>
              <a:rPr lang="en-US" sz="1000" dirty="0" smtClean="0">
                <a:solidFill>
                  <a:srgbClr val="FFFFFF"/>
                </a:solidFill>
                <a:hlinkClick r:id="rId5"/>
              </a:rPr>
              <a:t>http://www.lithium.com/pdfs/casestudies/Lithium-FICO-Case-Study.pdf</a:t>
            </a:r>
            <a:r>
              <a:rPr lang="en-US" sz="1000" dirty="0" smtClean="0">
                <a:solidFill>
                  <a:srgbClr val="FFFFFF"/>
                </a:solidFill>
              </a:rPr>
              <a:t> Disclosure: Lithium is a client of Altimeter.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562600" y="381000"/>
            <a:ext cx="2895600" cy="16764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Metric: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Increase in member spending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Generation Scorecard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596900" y="1485900"/>
          <a:ext cx="8102600" cy="4715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/>
                <a:gridCol w="1828800"/>
                <a:gridCol w="1435100"/>
                <a:gridCol w="1638300"/>
                <a:gridCol w="1460500"/>
              </a:tblGrid>
              <a:tr h="5049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PURPOSE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OLD MEDIA METRIC/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DATA SOURCE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NEW MEDIA METRICS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NEW MEDIA DATA SOURCE</a:t>
                      </a:r>
                      <a:endParaRPr lang="en-US" sz="1200" dirty="0"/>
                    </a:p>
                  </a:txBody>
                  <a:tcPr anchor="b"/>
                </a:tc>
              </a:tr>
              <a:tr h="504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LEADS,</a:t>
                      </a:r>
                      <a:r>
                        <a:rPr lang="en-US" sz="1200" b="1" i="0" u="none" strike="noStrike" baseline="0" dirty="0" smtClean="0">
                          <a:latin typeface="+mn-lt"/>
                        </a:rPr>
                        <a:t> CONVERSIONS, REVENUE BY CHANNEL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Which channels are most effective for driving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sales?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Analysis</a:t>
                      </a:r>
                      <a:r>
                        <a:rPr lang="en-US" sz="1200" baseline="0" dirty="0" smtClean="0">
                          <a:latin typeface="+mn-lt"/>
                        </a:rPr>
                        <a:t> of sales by channel with attribution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Same 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CRM System (assuming sales have</a:t>
                      </a:r>
                      <a:r>
                        <a:rPr lang="en-US" sz="1200" baseline="0" dirty="0" smtClean="0">
                          <a:latin typeface="+mn-lt"/>
                        </a:rPr>
                        <a:t> a source)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619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SEARCH</a:t>
                      </a:r>
                      <a:r>
                        <a:rPr lang="en-US" sz="1200" b="1" i="0" u="none" strike="noStrike" baseline="0" dirty="0" smtClean="0">
                          <a:latin typeface="+mn-lt"/>
                        </a:rPr>
                        <a:t> 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What kinds of content are most cost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effective in raising organic search rankings?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Page</a:t>
                      </a:r>
                      <a:r>
                        <a:rPr lang="en-US" sz="1200" baseline="0" dirty="0" smtClean="0">
                          <a:latin typeface="+mn-lt"/>
                        </a:rPr>
                        <a:t> Rank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Same 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Search Engines;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</a:rPr>
                        <a:t>HubSpot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619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TRANSACTION SIZE 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How much does the average customer spend?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AOV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Same</a:t>
                      </a:r>
                      <a:r>
                        <a:rPr lang="en-US" sz="1200" b="1" baseline="0" dirty="0" smtClean="0">
                          <a:latin typeface="+mn-lt"/>
                        </a:rPr>
                        <a:t> 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CRM/ Internal Systems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619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TRANSACTION FREQUENCY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How often does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the average customer buy?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</a:rPr>
                        <a:t>Recency</a:t>
                      </a:r>
                      <a:r>
                        <a:rPr lang="en-US" sz="1200" dirty="0" smtClean="0">
                          <a:latin typeface="+mn-lt"/>
                        </a:rPr>
                        <a:t>/ Frequency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Same 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CRM/ Internal Systems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619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SALES</a:t>
                      </a:r>
                      <a:r>
                        <a:rPr lang="en-US" sz="1200" b="1" i="0" u="none" strike="noStrike" baseline="0" dirty="0" smtClean="0">
                          <a:latin typeface="+mn-lt"/>
                        </a:rPr>
                        <a:t> INFLUENCED 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Were the customers who bought influenced</a:t>
                      </a:r>
                      <a:r>
                        <a:rPr lang="en-US" sz="1200" baseline="0" dirty="0" smtClean="0"/>
                        <a:t> by our media? 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Source of Sales/ How did you hear of us?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Same 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CRM/ Internal Systems/ Survey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706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REVENUE</a:t>
                      </a:r>
                      <a:r>
                        <a:rPr lang="en-US" sz="1200" b="1" i="0" u="none" strike="noStrike" baseline="0" dirty="0" smtClean="0">
                          <a:latin typeface="+mn-lt"/>
                        </a:rPr>
                        <a:t> BY RATINGS/REVIEWS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Does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consumer generated content help prospect make purchase decisions?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N/A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Revenue</a:t>
                      </a:r>
                      <a:r>
                        <a:rPr lang="en-US" sz="1200" b="1" baseline="0" dirty="0" smtClean="0">
                          <a:latin typeface="+mn-lt"/>
                        </a:rPr>
                        <a:t> by Ratings/ Reviews 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Web Analytics Platform;</a:t>
                      </a:r>
                      <a:r>
                        <a:rPr lang="en-US" sz="1200" baseline="0" dirty="0" smtClean="0">
                          <a:latin typeface="+mn-lt"/>
                        </a:rPr>
                        <a:t> Rating Platform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Revenue Attribution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attribution in the CRM system </a:t>
            </a:r>
          </a:p>
          <a:p>
            <a:r>
              <a:rPr lang="en-US" dirty="0" smtClean="0"/>
              <a:t>Source interaction in the CRM system </a:t>
            </a:r>
          </a:p>
          <a:p>
            <a:pPr lvl="1"/>
            <a:r>
              <a:rPr lang="en-US" dirty="0" smtClean="0"/>
              <a:t>Social media identity appended to the database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Bitly</a:t>
            </a:r>
            <a:endParaRPr lang="en-US" sz="18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7823" y="5159312"/>
            <a:ext cx="8769614" cy="1393888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Bit.ly</a:t>
            </a:r>
            <a:r>
              <a:rPr lang="en-US" sz="2400" dirty="0" smtClean="0"/>
              <a:t> provides analytics behind each link and breaks down the number of clicks and other truncated links to the same site, as well as referral and geographical data.</a:t>
            </a:r>
            <a:endParaRPr lang="en-US" sz="1000" dirty="0" smtClean="0"/>
          </a:p>
        </p:txBody>
      </p:sp>
      <p:pic>
        <p:nvPicPr>
          <p:cNvPr id="4" name="Picture 3" descr="bitly-jobs-b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5300" y="838200"/>
            <a:ext cx="8191500" cy="421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85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Bitly</a:t>
            </a:r>
            <a:endParaRPr lang="en-US" sz="18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30763" y="1066367"/>
            <a:ext cx="3246674" cy="5486833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sz="2400" dirty="0" err="1" smtClean="0"/>
              <a:t>Bit.ly</a:t>
            </a:r>
            <a:r>
              <a:rPr lang="en-US" sz="2400" dirty="0" smtClean="0"/>
              <a:t>, and other URL truncation services, also provide a layer of analytics that can extend your tracking capabilities to any destination that allows clickable links.</a:t>
            </a:r>
          </a:p>
          <a:p>
            <a:pPr marL="285750" indent="-285750"/>
            <a:r>
              <a:rPr lang="en-US" sz="2400" dirty="0" smtClean="0"/>
              <a:t>This allows you to track referrals through walled services like Facebook and LinkedIn.</a:t>
            </a:r>
          </a:p>
        </p:txBody>
      </p:sp>
      <p:pic>
        <p:nvPicPr>
          <p:cNvPr id="3" name="Picture 2" descr="bitly-jobs-bio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5000" y="958532"/>
            <a:ext cx="4857725" cy="53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50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ROI: Page Views Vs. Sales </a:t>
            </a:r>
            <a:endParaRPr lang="en-US" dirty="0"/>
          </a:p>
        </p:txBody>
      </p:sp>
      <p:pic>
        <p:nvPicPr>
          <p:cNvPr id="4" name="Content Placeholder 3" descr="Steve Jobs Facebook Analytics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870" r="-1487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Performance </a:t>
            </a:r>
            <a:endParaRPr lang="en-US" dirty="0"/>
          </a:p>
        </p:txBody>
      </p:sp>
      <p:pic>
        <p:nvPicPr>
          <p:cNvPr id="4" name="Content Placeholder 3" descr="Steve Jobs Facebook Analytics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248" r="-724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5829300"/>
          </a:xfrm>
        </p:spPr>
        <p:txBody>
          <a:bodyPr/>
          <a:lstStyle/>
          <a:p>
            <a:r>
              <a:rPr lang="en-US" sz="9600" dirty="0" smtClean="0"/>
              <a:t>Customer Experience</a:t>
            </a:r>
            <a:br>
              <a:rPr lang="en-US" sz="9600" dirty="0" smtClean="0"/>
            </a:br>
            <a:r>
              <a:rPr lang="en-US" sz="4400" dirty="0" smtClean="0"/>
              <a:t>Improving your relationship with customers and their experience with your brand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98500"/>
          <a:ext cx="8229600" cy="53530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Experience</a:t>
            </a:r>
            <a:endParaRPr lang="en-US" dirty="0"/>
          </a:p>
        </p:txBody>
      </p:sp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609600" y="4972851"/>
            <a:ext cx="6159500" cy="36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+mj-lt"/>
                <a:ea typeface="ＭＳ Ｐゴシック" charset="-128"/>
              </a:rPr>
              <a:t>Dell’s Social Media Listening Command Center (Courtesy Dell, Inc.)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r="2695" b="4001"/>
          <a:stretch>
            <a:fillRect/>
          </a:stretch>
        </p:blipFill>
        <p:spPr bwMode="auto">
          <a:xfrm>
            <a:off x="770339" y="1968500"/>
            <a:ext cx="5960661" cy="2966251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 bwMode="auto">
          <a:xfrm>
            <a:off x="5562600" y="381000"/>
            <a:ext cx="2895600" cy="16764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Metric: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Social Service Levels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(in development)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" name="Picture 9" descr="download (4)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131213"/>
              </a:clrFrom>
              <a:clrTo>
                <a:srgbClr val="13121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4934751"/>
            <a:ext cx="1828800" cy="1299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00" y="1600200"/>
            <a:ext cx="7607300" cy="4451090"/>
          </a:xfrm>
          <a:prstGeom prst="roundRect">
            <a:avLst>
              <a:gd name="adj" fmla="val 471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Tying Social Media to the Business</a:t>
            </a:r>
            <a:endParaRPr lang="en-US" dirty="0"/>
          </a:p>
        </p:txBody>
      </p:sp>
      <p:pic>
        <p:nvPicPr>
          <p:cNvPr id="4" name="Content Placeholder 3" descr="Figur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527" r="-16236"/>
          <a:stretch>
            <a:fillRect/>
          </a:stretch>
        </p:blipFill>
        <p:spPr>
          <a:xfrm>
            <a:off x="1498600" y="1600200"/>
            <a:ext cx="7188200" cy="4451090"/>
          </a:xfr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Experience Scorecard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58800" y="1333501"/>
          <a:ext cx="8039100" cy="392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2082800"/>
                <a:gridCol w="1638300"/>
                <a:gridCol w="1384300"/>
                <a:gridCol w="1358900"/>
              </a:tblGrid>
              <a:tr h="4214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PURPOSE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OLD MEDIA METRIC/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DATA SOURCE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NEW MEDIA METRICS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NEW MEDIA DATA SOURCE</a:t>
                      </a:r>
                      <a:endParaRPr lang="en-US" sz="1200" dirty="0"/>
                    </a:p>
                  </a:txBody>
                  <a:tcPr anchor="b"/>
                </a:tc>
              </a:tr>
              <a:tr h="517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ATTITUDES</a:t>
                      </a:r>
                      <a:r>
                        <a:rPr lang="en-US" sz="1200" b="1" i="0" u="none" strike="noStrike" baseline="0" dirty="0" smtClean="0">
                          <a:latin typeface="+mn-lt"/>
                        </a:rPr>
                        <a:t> 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Ho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w people talk about your brand &amp; product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Market Research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Customer quotes/ insights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SMM tools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517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ISSUES AND CRISES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Service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&amp; product issues, emerging crises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Market Research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Theme/Cluster</a:t>
                      </a:r>
                      <a:r>
                        <a:rPr lang="en-US" sz="1200" b="1" baseline="0" dirty="0" smtClean="0">
                          <a:latin typeface="+mn-lt"/>
                        </a:rPr>
                        <a:t> Analysis 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SMM tools,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</a:rPr>
                        <a:t>Wordle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686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INTENSITY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Momentum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of a topic or issue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Market Research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Buzz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SMM tools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59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BLIND SPOTS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“What are we missing” in relation to NPS or customer satisfaction scores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Market Research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Customer</a:t>
                      </a:r>
                      <a:r>
                        <a:rPr lang="en-US" sz="1200" b="1" baseline="0" dirty="0" smtClean="0">
                          <a:latin typeface="+mn-lt"/>
                        </a:rPr>
                        <a:t> Quotes/ Insights 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SMM tools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517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SERVICE LEVELS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Performance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of social CRM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service issues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SMM tools, annotation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421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CONTEXT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+mn-lt"/>
                        </a:rPr>
                        <a:t>Are they having the right impact?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Market</a:t>
                      </a:r>
                      <a:r>
                        <a:rPr lang="en-US" sz="1200" baseline="0" dirty="0" smtClean="0">
                          <a:latin typeface="+mn-lt"/>
                        </a:rPr>
                        <a:t> Research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Most common keywords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SMM tools, custom</a:t>
                      </a:r>
                      <a:r>
                        <a:rPr lang="en-US" sz="1200" baseline="0" dirty="0" smtClean="0">
                          <a:latin typeface="+mn-lt"/>
                        </a:rPr>
                        <a:t> analysis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Buzz on </a:t>
            </a:r>
            <a:r>
              <a:rPr lang="en-US" dirty="0" err="1" smtClean="0"/>
              <a:t>NetFlix/Qwikster</a:t>
            </a:r>
            <a:endParaRPr lang="en-US" dirty="0"/>
          </a:p>
        </p:txBody>
      </p:sp>
      <p:pic>
        <p:nvPicPr>
          <p:cNvPr id="4" name="Content Placeholder 3" descr="Picture 31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397" r="-213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Buzz on </a:t>
            </a:r>
            <a:r>
              <a:rPr lang="en-US" dirty="0" err="1" smtClean="0"/>
              <a:t>NetFlix/Qwikster</a:t>
            </a:r>
            <a:endParaRPr lang="en-US" dirty="0"/>
          </a:p>
        </p:txBody>
      </p:sp>
      <p:pic>
        <p:nvPicPr>
          <p:cNvPr id="4" name="Content Placeholder 3" descr="Picture 31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2397" r="-323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for Netflix</a:t>
            </a:r>
            <a:endParaRPr lang="en-US" dirty="0"/>
          </a:p>
        </p:txBody>
      </p:sp>
      <p:pic>
        <p:nvPicPr>
          <p:cNvPr id="4" name="Content Placeholder 3" descr="Picture 317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52" b="-3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Consumer Opinion on </a:t>
            </a:r>
            <a:r>
              <a:rPr lang="en-US" dirty="0" err="1" smtClean="0"/>
              <a:t>NetFlix</a:t>
            </a:r>
            <a:endParaRPr lang="en-US" dirty="0"/>
          </a:p>
        </p:txBody>
      </p:sp>
      <p:pic>
        <p:nvPicPr>
          <p:cNvPr id="4" name="Content Placeholder 3" descr="Picture 31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8397" r="-383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3699"/>
          <a:stretch/>
        </p:blipFill>
        <p:spPr>
          <a:xfrm>
            <a:off x="-102137" y="-1"/>
            <a:ext cx="9397387" cy="68549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8100" y="-641120"/>
            <a:ext cx="9320268" cy="807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622300" y="166783"/>
            <a:ext cx="787400" cy="7707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469900" y="6671733"/>
            <a:ext cx="9855200" cy="1405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3"/>
          <p:cNvGrpSpPr>
            <a:grpSpLocks noChangeAspect="1"/>
          </p:cNvGrpSpPr>
          <p:nvPr/>
        </p:nvGrpSpPr>
        <p:grpSpPr bwMode="auto">
          <a:xfrm>
            <a:off x="8163392" y="312005"/>
            <a:ext cx="703023" cy="285320"/>
            <a:chOff x="-1235" y="368"/>
            <a:chExt cx="8233" cy="2506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940" y="370"/>
              <a:ext cx="567" cy="2330"/>
            </a:xfrm>
            <a:custGeom>
              <a:avLst/>
              <a:gdLst>
                <a:gd name="T0" fmla="*/ 137 w 240"/>
                <a:gd name="T1" fmla="*/ 0 h 986"/>
                <a:gd name="T2" fmla="*/ 129 w 240"/>
                <a:gd name="T3" fmla="*/ 0 h 986"/>
                <a:gd name="T4" fmla="*/ 0 w 240"/>
                <a:gd name="T5" fmla="*/ 0 h 986"/>
                <a:gd name="T6" fmla="*/ 0 w 240"/>
                <a:gd name="T7" fmla="*/ 873 h 986"/>
                <a:gd name="T8" fmla="*/ 110 w 240"/>
                <a:gd name="T9" fmla="*/ 975 h 986"/>
                <a:gd name="T10" fmla="*/ 240 w 240"/>
                <a:gd name="T11" fmla="*/ 986 h 986"/>
                <a:gd name="T12" fmla="*/ 240 w 240"/>
                <a:gd name="T13" fmla="*/ 100 h 986"/>
                <a:gd name="T14" fmla="*/ 137 w 240"/>
                <a:gd name="T15" fmla="*/ 0 h 986"/>
                <a:gd name="T16" fmla="*/ 119 w 240"/>
                <a:gd name="T17" fmla="*/ 863 h 986"/>
                <a:gd name="T18" fmla="*/ 29 w 240"/>
                <a:gd name="T19" fmla="*/ 857 h 986"/>
                <a:gd name="T20" fmla="*/ 29 w 240"/>
                <a:gd name="T21" fmla="*/ 25 h 986"/>
                <a:gd name="T22" fmla="*/ 119 w 240"/>
                <a:gd name="T23" fmla="*/ 25 h 986"/>
                <a:gd name="T24" fmla="*/ 119 w 240"/>
                <a:gd name="T25" fmla="*/ 863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0" h="986">
                  <a:moveTo>
                    <a:pt x="137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73"/>
                    <a:pt x="0" y="873"/>
                    <a:pt x="0" y="873"/>
                  </a:cubicBezTo>
                  <a:cubicBezTo>
                    <a:pt x="110" y="975"/>
                    <a:pt x="110" y="975"/>
                    <a:pt x="110" y="975"/>
                  </a:cubicBezTo>
                  <a:cubicBezTo>
                    <a:pt x="240" y="986"/>
                    <a:pt x="240" y="986"/>
                    <a:pt x="240" y="986"/>
                  </a:cubicBezTo>
                  <a:cubicBezTo>
                    <a:pt x="240" y="100"/>
                    <a:pt x="240" y="100"/>
                    <a:pt x="240" y="100"/>
                  </a:cubicBezTo>
                  <a:lnTo>
                    <a:pt x="137" y="0"/>
                  </a:lnTo>
                  <a:close/>
                  <a:moveTo>
                    <a:pt x="119" y="863"/>
                  </a:moveTo>
                  <a:cubicBezTo>
                    <a:pt x="62" y="859"/>
                    <a:pt x="29" y="857"/>
                    <a:pt x="29" y="85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119" y="25"/>
                    <a:pt x="119" y="25"/>
                    <a:pt x="119" y="25"/>
                  </a:cubicBezTo>
                  <a:lnTo>
                    <a:pt x="119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347" y="370"/>
              <a:ext cx="1028" cy="2228"/>
            </a:xfrm>
            <a:custGeom>
              <a:avLst/>
              <a:gdLst>
                <a:gd name="T0" fmla="*/ 336 w 435"/>
                <a:gd name="T1" fmla="*/ 0 h 943"/>
                <a:gd name="T2" fmla="*/ 328 w 435"/>
                <a:gd name="T3" fmla="*/ 0 h 943"/>
                <a:gd name="T4" fmla="*/ 0 w 435"/>
                <a:gd name="T5" fmla="*/ 0 h 943"/>
                <a:gd name="T6" fmla="*/ 0 w 435"/>
                <a:gd name="T7" fmla="*/ 126 h 943"/>
                <a:gd name="T8" fmla="*/ 99 w 435"/>
                <a:gd name="T9" fmla="*/ 204 h 943"/>
                <a:gd name="T10" fmla="*/ 99 w 435"/>
                <a:gd name="T11" fmla="*/ 856 h 943"/>
                <a:gd name="T12" fmla="*/ 207 w 435"/>
                <a:gd name="T13" fmla="*/ 943 h 943"/>
                <a:gd name="T14" fmla="*/ 338 w 435"/>
                <a:gd name="T15" fmla="*/ 940 h 943"/>
                <a:gd name="T16" fmla="*/ 338 w 435"/>
                <a:gd name="T17" fmla="*/ 203 h 943"/>
                <a:gd name="T18" fmla="*/ 435 w 435"/>
                <a:gd name="T19" fmla="*/ 203 h 943"/>
                <a:gd name="T20" fmla="*/ 435 w 435"/>
                <a:gd name="T21" fmla="*/ 111 h 943"/>
                <a:gd name="T22" fmla="*/ 336 w 435"/>
                <a:gd name="T23" fmla="*/ 0 h 943"/>
                <a:gd name="T24" fmla="*/ 317 w 435"/>
                <a:gd name="T25" fmla="*/ 109 h 943"/>
                <a:gd name="T26" fmla="*/ 218 w 435"/>
                <a:gd name="T27" fmla="*/ 109 h 943"/>
                <a:gd name="T28" fmla="*/ 217 w 435"/>
                <a:gd name="T29" fmla="*/ 834 h 943"/>
                <a:gd name="T30" fmla="*/ 127 w 435"/>
                <a:gd name="T31" fmla="*/ 838 h 943"/>
                <a:gd name="T32" fmla="*/ 127 w 435"/>
                <a:gd name="T33" fmla="*/ 109 h 943"/>
                <a:gd name="T34" fmla="*/ 29 w 435"/>
                <a:gd name="T35" fmla="*/ 109 h 943"/>
                <a:gd name="T36" fmla="*/ 29 w 435"/>
                <a:gd name="T37" fmla="*/ 25 h 943"/>
                <a:gd name="T38" fmla="*/ 317 w 435"/>
                <a:gd name="T39" fmla="*/ 25 h 943"/>
                <a:gd name="T40" fmla="*/ 317 w 435"/>
                <a:gd name="T41" fmla="*/ 109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5" h="943">
                  <a:moveTo>
                    <a:pt x="336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87" y="194"/>
                    <a:pt x="99" y="204"/>
                  </a:cubicBezTo>
                  <a:cubicBezTo>
                    <a:pt x="99" y="220"/>
                    <a:pt x="99" y="856"/>
                    <a:pt x="99" y="856"/>
                  </a:cubicBezTo>
                  <a:cubicBezTo>
                    <a:pt x="207" y="943"/>
                    <a:pt x="207" y="943"/>
                    <a:pt x="207" y="943"/>
                  </a:cubicBezTo>
                  <a:cubicBezTo>
                    <a:pt x="338" y="940"/>
                    <a:pt x="338" y="940"/>
                    <a:pt x="338" y="940"/>
                  </a:cubicBezTo>
                  <a:cubicBezTo>
                    <a:pt x="338" y="940"/>
                    <a:pt x="338" y="237"/>
                    <a:pt x="338" y="203"/>
                  </a:cubicBezTo>
                  <a:cubicBezTo>
                    <a:pt x="362" y="203"/>
                    <a:pt x="435" y="203"/>
                    <a:pt x="435" y="203"/>
                  </a:cubicBezTo>
                  <a:cubicBezTo>
                    <a:pt x="435" y="111"/>
                    <a:pt x="435" y="111"/>
                    <a:pt x="435" y="111"/>
                  </a:cubicBezTo>
                  <a:lnTo>
                    <a:pt x="336" y="0"/>
                  </a:lnTo>
                  <a:close/>
                  <a:moveTo>
                    <a:pt x="317" y="109"/>
                  </a:moveTo>
                  <a:cubicBezTo>
                    <a:pt x="218" y="109"/>
                    <a:pt x="218" y="109"/>
                    <a:pt x="218" y="109"/>
                  </a:cubicBezTo>
                  <a:cubicBezTo>
                    <a:pt x="217" y="834"/>
                    <a:pt x="217" y="834"/>
                    <a:pt x="217" y="834"/>
                  </a:cubicBezTo>
                  <a:cubicBezTo>
                    <a:pt x="148" y="836"/>
                    <a:pt x="127" y="838"/>
                    <a:pt x="127" y="838"/>
                  </a:cubicBezTo>
                  <a:cubicBezTo>
                    <a:pt x="127" y="109"/>
                    <a:pt x="127" y="109"/>
                    <a:pt x="127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17" y="25"/>
                    <a:pt x="317" y="25"/>
                    <a:pt x="317" y="25"/>
                  </a:cubicBezTo>
                  <a:lnTo>
                    <a:pt x="317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-1235" y="370"/>
              <a:ext cx="1191" cy="2450"/>
            </a:xfrm>
            <a:custGeom>
              <a:avLst/>
              <a:gdLst>
                <a:gd name="T0" fmla="*/ 402 w 504"/>
                <a:gd name="T1" fmla="*/ 0 h 1037"/>
                <a:gd name="T2" fmla="*/ 261 w 504"/>
                <a:gd name="T3" fmla="*/ 0 h 1037"/>
                <a:gd name="T4" fmla="*/ 261 w 504"/>
                <a:gd name="T5" fmla="*/ 18 h 1037"/>
                <a:gd name="T6" fmla="*/ 261 w 504"/>
                <a:gd name="T7" fmla="*/ 77 h 1037"/>
                <a:gd name="T8" fmla="*/ 191 w 504"/>
                <a:gd name="T9" fmla="*/ 0 h 1037"/>
                <a:gd name="T10" fmla="*/ 0 w 504"/>
                <a:gd name="T11" fmla="*/ 0 h 1037"/>
                <a:gd name="T12" fmla="*/ 0 w 504"/>
                <a:gd name="T13" fmla="*/ 950 h 1037"/>
                <a:gd name="T14" fmla="*/ 110 w 504"/>
                <a:gd name="T15" fmla="*/ 1037 h 1037"/>
                <a:gd name="T16" fmla="*/ 225 w 504"/>
                <a:gd name="T17" fmla="*/ 1023 h 1037"/>
                <a:gd name="T18" fmla="*/ 226 w 504"/>
                <a:gd name="T19" fmla="*/ 939 h 1037"/>
                <a:gd name="T20" fmla="*/ 316 w 504"/>
                <a:gd name="T21" fmla="*/ 1012 h 1037"/>
                <a:gd name="T22" fmla="*/ 504 w 504"/>
                <a:gd name="T23" fmla="*/ 993 h 1037"/>
                <a:gd name="T24" fmla="*/ 504 w 504"/>
                <a:gd name="T25" fmla="*/ 98 h 1037"/>
                <a:gd name="T26" fmla="*/ 402 w 504"/>
                <a:gd name="T27" fmla="*/ 0 h 1037"/>
                <a:gd name="T28" fmla="*/ 383 w 504"/>
                <a:gd name="T29" fmla="*/ 892 h 1037"/>
                <a:gd name="T30" fmla="*/ 225 w 504"/>
                <a:gd name="T31" fmla="*/ 908 h 1037"/>
                <a:gd name="T32" fmla="*/ 121 w 504"/>
                <a:gd name="T33" fmla="*/ 230 h 1037"/>
                <a:gd name="T34" fmla="*/ 114 w 504"/>
                <a:gd name="T35" fmla="*/ 231 h 1037"/>
                <a:gd name="T36" fmla="*/ 121 w 504"/>
                <a:gd name="T37" fmla="*/ 919 h 1037"/>
                <a:gd name="T38" fmla="*/ 30 w 504"/>
                <a:gd name="T39" fmla="*/ 930 h 1037"/>
                <a:gd name="T40" fmla="*/ 30 w 504"/>
                <a:gd name="T41" fmla="*/ 25 h 1037"/>
                <a:gd name="T42" fmla="*/ 176 w 504"/>
                <a:gd name="T43" fmla="*/ 25 h 1037"/>
                <a:gd name="T44" fmla="*/ 286 w 504"/>
                <a:gd name="T45" fmla="*/ 746 h 1037"/>
                <a:gd name="T46" fmla="*/ 292 w 504"/>
                <a:gd name="T47" fmla="*/ 745 h 1037"/>
                <a:gd name="T48" fmla="*/ 289 w 504"/>
                <a:gd name="T49" fmla="*/ 25 h 1037"/>
                <a:gd name="T50" fmla="*/ 383 w 504"/>
                <a:gd name="T51" fmla="*/ 25 h 1037"/>
                <a:gd name="T52" fmla="*/ 383 w 504"/>
                <a:gd name="T53" fmla="*/ 892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4" h="1037">
                  <a:moveTo>
                    <a:pt x="402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1" y="18"/>
                    <a:pt x="261" y="49"/>
                    <a:pt x="261" y="77"/>
                  </a:cubicBezTo>
                  <a:cubicBezTo>
                    <a:pt x="233" y="46"/>
                    <a:pt x="191" y="0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50"/>
                    <a:pt x="0" y="950"/>
                    <a:pt x="0" y="950"/>
                  </a:cubicBezTo>
                  <a:cubicBezTo>
                    <a:pt x="110" y="1037"/>
                    <a:pt x="110" y="1037"/>
                    <a:pt x="110" y="1037"/>
                  </a:cubicBezTo>
                  <a:cubicBezTo>
                    <a:pt x="225" y="1023"/>
                    <a:pt x="225" y="1023"/>
                    <a:pt x="225" y="1023"/>
                  </a:cubicBezTo>
                  <a:cubicBezTo>
                    <a:pt x="225" y="1023"/>
                    <a:pt x="226" y="973"/>
                    <a:pt x="226" y="939"/>
                  </a:cubicBezTo>
                  <a:cubicBezTo>
                    <a:pt x="264" y="970"/>
                    <a:pt x="316" y="1012"/>
                    <a:pt x="316" y="1012"/>
                  </a:cubicBezTo>
                  <a:cubicBezTo>
                    <a:pt x="504" y="993"/>
                    <a:pt x="504" y="993"/>
                    <a:pt x="504" y="993"/>
                  </a:cubicBezTo>
                  <a:cubicBezTo>
                    <a:pt x="504" y="98"/>
                    <a:pt x="504" y="98"/>
                    <a:pt x="504" y="98"/>
                  </a:cubicBezTo>
                  <a:lnTo>
                    <a:pt x="402" y="0"/>
                  </a:lnTo>
                  <a:close/>
                  <a:moveTo>
                    <a:pt x="383" y="892"/>
                  </a:moveTo>
                  <a:cubicBezTo>
                    <a:pt x="261" y="904"/>
                    <a:pt x="225" y="908"/>
                    <a:pt x="225" y="908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14" y="231"/>
                    <a:pt x="114" y="231"/>
                    <a:pt x="114" y="231"/>
                  </a:cubicBezTo>
                  <a:cubicBezTo>
                    <a:pt x="121" y="919"/>
                    <a:pt x="121" y="919"/>
                    <a:pt x="121" y="919"/>
                  </a:cubicBezTo>
                  <a:cubicBezTo>
                    <a:pt x="59" y="926"/>
                    <a:pt x="30" y="930"/>
                    <a:pt x="30" y="930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286" y="746"/>
                    <a:pt x="286" y="746"/>
                    <a:pt x="286" y="746"/>
                  </a:cubicBezTo>
                  <a:cubicBezTo>
                    <a:pt x="292" y="745"/>
                    <a:pt x="292" y="745"/>
                    <a:pt x="292" y="745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383" y="25"/>
                    <a:pt x="383" y="25"/>
                    <a:pt x="383" y="25"/>
                  </a:cubicBezTo>
                  <a:lnTo>
                    <a:pt x="383" y="8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en-US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5857" y="370"/>
              <a:ext cx="1141" cy="2504"/>
            </a:xfrm>
            <a:custGeom>
              <a:avLst/>
              <a:gdLst>
                <a:gd name="T0" fmla="*/ 382 w 483"/>
                <a:gd name="T1" fmla="*/ 534 h 1060"/>
                <a:gd name="T2" fmla="*/ 460 w 483"/>
                <a:gd name="T3" fmla="*/ 107 h 1060"/>
                <a:gd name="T4" fmla="*/ 355 w 483"/>
                <a:gd name="T5" fmla="*/ 0 h 1060"/>
                <a:gd name="T6" fmla="*/ 219 w 483"/>
                <a:gd name="T7" fmla="*/ 0 h 1060"/>
                <a:gd name="T8" fmla="*/ 207 w 483"/>
                <a:gd name="T9" fmla="*/ 71 h 1060"/>
                <a:gd name="T10" fmla="*/ 141 w 483"/>
                <a:gd name="T11" fmla="*/ 0 h 1060"/>
                <a:gd name="T12" fmla="*/ 0 w 483"/>
                <a:gd name="T13" fmla="*/ 0 h 1060"/>
                <a:gd name="T14" fmla="*/ 82 w 483"/>
                <a:gd name="T15" fmla="*/ 426 h 1060"/>
                <a:gd name="T16" fmla="*/ 5 w 483"/>
                <a:gd name="T17" fmla="*/ 903 h 1060"/>
                <a:gd name="T18" fmla="*/ 154 w 483"/>
                <a:gd name="T19" fmla="*/ 1017 h 1060"/>
                <a:gd name="T20" fmla="*/ 243 w 483"/>
                <a:gd name="T21" fmla="*/ 1027 h 1060"/>
                <a:gd name="T22" fmla="*/ 243 w 483"/>
                <a:gd name="T23" fmla="*/ 948 h 1060"/>
                <a:gd name="T24" fmla="*/ 366 w 483"/>
                <a:gd name="T25" fmla="*/ 1043 h 1060"/>
                <a:gd name="T26" fmla="*/ 483 w 483"/>
                <a:gd name="T27" fmla="*/ 1060 h 1060"/>
                <a:gd name="T28" fmla="*/ 382 w 483"/>
                <a:gd name="T29" fmla="*/ 534 h 1060"/>
                <a:gd name="T30" fmla="*/ 342 w 483"/>
                <a:gd name="T31" fmla="*/ 924 h 1060"/>
                <a:gd name="T32" fmla="*/ 235 w 483"/>
                <a:gd name="T33" fmla="*/ 912 h 1060"/>
                <a:gd name="T34" fmla="*/ 187 w 483"/>
                <a:gd name="T35" fmla="*/ 516 h 1060"/>
                <a:gd name="T36" fmla="*/ 181 w 483"/>
                <a:gd name="T37" fmla="*/ 516 h 1060"/>
                <a:gd name="T38" fmla="*/ 131 w 483"/>
                <a:gd name="T39" fmla="*/ 901 h 1060"/>
                <a:gd name="T40" fmla="*/ 34 w 483"/>
                <a:gd name="T41" fmla="*/ 892 h 1060"/>
                <a:gd name="T42" fmla="*/ 109 w 483"/>
                <a:gd name="T43" fmla="*/ 425 h 1060"/>
                <a:gd name="T44" fmla="*/ 31 w 483"/>
                <a:gd name="T45" fmla="*/ 25 h 1060"/>
                <a:gd name="T46" fmla="*/ 131 w 483"/>
                <a:gd name="T47" fmla="*/ 25 h 1060"/>
                <a:gd name="T48" fmla="*/ 184 w 483"/>
                <a:gd name="T49" fmla="*/ 348 h 1060"/>
                <a:gd name="T50" fmla="*/ 190 w 483"/>
                <a:gd name="T51" fmla="*/ 348 h 1060"/>
                <a:gd name="T52" fmla="*/ 241 w 483"/>
                <a:gd name="T53" fmla="*/ 25 h 1060"/>
                <a:gd name="T54" fmla="*/ 343 w 483"/>
                <a:gd name="T55" fmla="*/ 25 h 1060"/>
                <a:gd name="T56" fmla="*/ 266 w 483"/>
                <a:gd name="T57" fmla="*/ 436 h 1060"/>
                <a:gd name="T58" fmla="*/ 342 w 483"/>
                <a:gd name="T59" fmla="*/ 924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3" h="1060">
                  <a:moveTo>
                    <a:pt x="382" y="534"/>
                  </a:moveTo>
                  <a:cubicBezTo>
                    <a:pt x="383" y="527"/>
                    <a:pt x="460" y="107"/>
                    <a:pt x="460" y="107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9" y="0"/>
                    <a:pt x="212" y="44"/>
                    <a:pt x="207" y="71"/>
                  </a:cubicBezTo>
                  <a:cubicBezTo>
                    <a:pt x="180" y="42"/>
                    <a:pt x="141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1" y="419"/>
                    <a:pt x="82" y="426"/>
                  </a:cubicBezTo>
                  <a:cubicBezTo>
                    <a:pt x="81" y="432"/>
                    <a:pt x="5" y="903"/>
                    <a:pt x="5" y="903"/>
                  </a:cubicBezTo>
                  <a:cubicBezTo>
                    <a:pt x="154" y="1017"/>
                    <a:pt x="154" y="1017"/>
                    <a:pt x="154" y="1017"/>
                  </a:cubicBezTo>
                  <a:cubicBezTo>
                    <a:pt x="243" y="1027"/>
                    <a:pt x="243" y="1027"/>
                    <a:pt x="243" y="1027"/>
                  </a:cubicBezTo>
                  <a:cubicBezTo>
                    <a:pt x="243" y="1027"/>
                    <a:pt x="243" y="976"/>
                    <a:pt x="243" y="948"/>
                  </a:cubicBezTo>
                  <a:cubicBezTo>
                    <a:pt x="280" y="977"/>
                    <a:pt x="366" y="1043"/>
                    <a:pt x="366" y="1043"/>
                  </a:cubicBezTo>
                  <a:cubicBezTo>
                    <a:pt x="483" y="1060"/>
                    <a:pt x="483" y="1060"/>
                    <a:pt x="483" y="1060"/>
                  </a:cubicBezTo>
                  <a:cubicBezTo>
                    <a:pt x="483" y="1060"/>
                    <a:pt x="383" y="540"/>
                    <a:pt x="382" y="534"/>
                  </a:cubicBezTo>
                  <a:close/>
                  <a:moveTo>
                    <a:pt x="342" y="924"/>
                  </a:moveTo>
                  <a:cubicBezTo>
                    <a:pt x="235" y="912"/>
                    <a:pt x="235" y="912"/>
                    <a:pt x="235" y="912"/>
                  </a:cubicBezTo>
                  <a:cubicBezTo>
                    <a:pt x="187" y="516"/>
                    <a:pt x="187" y="516"/>
                    <a:pt x="187" y="516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31" y="901"/>
                    <a:pt x="131" y="901"/>
                    <a:pt x="131" y="901"/>
                  </a:cubicBezTo>
                  <a:cubicBezTo>
                    <a:pt x="34" y="892"/>
                    <a:pt x="34" y="892"/>
                    <a:pt x="34" y="892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84" y="348"/>
                    <a:pt x="184" y="348"/>
                    <a:pt x="184" y="348"/>
                  </a:cubicBezTo>
                  <a:cubicBezTo>
                    <a:pt x="190" y="348"/>
                    <a:pt x="190" y="348"/>
                    <a:pt x="190" y="348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343" y="25"/>
                    <a:pt x="343" y="25"/>
                    <a:pt x="343" y="25"/>
                  </a:cubicBezTo>
                  <a:cubicBezTo>
                    <a:pt x="266" y="436"/>
                    <a:pt x="266" y="436"/>
                    <a:pt x="266" y="436"/>
                  </a:cubicBezTo>
                  <a:lnTo>
                    <a:pt x="342" y="9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en-US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3844" y="370"/>
              <a:ext cx="846" cy="2268"/>
            </a:xfrm>
            <a:custGeom>
              <a:avLst/>
              <a:gdLst>
                <a:gd name="T0" fmla="*/ 353 w 358"/>
                <a:gd name="T1" fmla="*/ 850 h 960"/>
                <a:gd name="T2" fmla="*/ 240 w 358"/>
                <a:gd name="T3" fmla="*/ 723 h 960"/>
                <a:gd name="T4" fmla="*/ 240 w 358"/>
                <a:gd name="T5" fmla="*/ 97 h 960"/>
                <a:gd name="T6" fmla="*/ 138 w 358"/>
                <a:gd name="T7" fmla="*/ 0 h 960"/>
                <a:gd name="T8" fmla="*/ 0 w 358"/>
                <a:gd name="T9" fmla="*/ 0 h 960"/>
                <a:gd name="T10" fmla="*/ 0 w 358"/>
                <a:gd name="T11" fmla="*/ 852 h 960"/>
                <a:gd name="T12" fmla="*/ 109 w 358"/>
                <a:gd name="T13" fmla="*/ 948 h 960"/>
                <a:gd name="T14" fmla="*/ 358 w 358"/>
                <a:gd name="T15" fmla="*/ 960 h 960"/>
                <a:gd name="T16" fmla="*/ 353 w 358"/>
                <a:gd name="T17" fmla="*/ 850 h 960"/>
                <a:gd name="T18" fmla="*/ 238 w 358"/>
                <a:gd name="T19" fmla="*/ 843 h 960"/>
                <a:gd name="T20" fmla="*/ 28 w 358"/>
                <a:gd name="T21" fmla="*/ 835 h 960"/>
                <a:gd name="T22" fmla="*/ 28 w 358"/>
                <a:gd name="T23" fmla="*/ 25 h 960"/>
                <a:gd name="T24" fmla="*/ 119 w 358"/>
                <a:gd name="T25" fmla="*/ 25 h 960"/>
                <a:gd name="T26" fmla="*/ 119 w 358"/>
                <a:gd name="T27" fmla="*/ 756 h 960"/>
                <a:gd name="T28" fmla="*/ 238 w 358"/>
                <a:gd name="T29" fmla="*/ 761 h 960"/>
                <a:gd name="T30" fmla="*/ 238 w 358"/>
                <a:gd name="T31" fmla="*/ 843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8" h="960">
                  <a:moveTo>
                    <a:pt x="353" y="850"/>
                  </a:moveTo>
                  <a:cubicBezTo>
                    <a:pt x="353" y="850"/>
                    <a:pt x="265" y="751"/>
                    <a:pt x="240" y="723"/>
                  </a:cubicBezTo>
                  <a:cubicBezTo>
                    <a:pt x="240" y="667"/>
                    <a:pt x="240" y="97"/>
                    <a:pt x="240" y="9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2"/>
                    <a:pt x="0" y="852"/>
                    <a:pt x="0" y="852"/>
                  </a:cubicBezTo>
                  <a:cubicBezTo>
                    <a:pt x="109" y="948"/>
                    <a:pt x="109" y="948"/>
                    <a:pt x="109" y="948"/>
                  </a:cubicBezTo>
                  <a:cubicBezTo>
                    <a:pt x="358" y="960"/>
                    <a:pt x="358" y="960"/>
                    <a:pt x="358" y="960"/>
                  </a:cubicBezTo>
                  <a:lnTo>
                    <a:pt x="353" y="850"/>
                  </a:lnTo>
                  <a:close/>
                  <a:moveTo>
                    <a:pt x="238" y="843"/>
                  </a:moveTo>
                  <a:cubicBezTo>
                    <a:pt x="90" y="836"/>
                    <a:pt x="28" y="835"/>
                    <a:pt x="28" y="83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756"/>
                    <a:pt x="119" y="756"/>
                    <a:pt x="119" y="756"/>
                  </a:cubicBezTo>
                  <a:cubicBezTo>
                    <a:pt x="222" y="759"/>
                    <a:pt x="238" y="761"/>
                    <a:pt x="238" y="761"/>
                  </a:cubicBezTo>
                  <a:lnTo>
                    <a:pt x="238" y="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313" y="370"/>
              <a:ext cx="824" cy="2294"/>
            </a:xfrm>
            <a:custGeom>
              <a:avLst/>
              <a:gdLst>
                <a:gd name="T0" fmla="*/ 349 w 349"/>
                <a:gd name="T1" fmla="*/ 581 h 971"/>
                <a:gd name="T2" fmla="*/ 349 w 349"/>
                <a:gd name="T3" fmla="*/ 482 h 971"/>
                <a:gd name="T4" fmla="*/ 241 w 349"/>
                <a:gd name="T5" fmla="*/ 374 h 971"/>
                <a:gd name="T6" fmla="*/ 241 w 349"/>
                <a:gd name="T7" fmla="*/ 189 h 971"/>
                <a:gd name="T8" fmla="*/ 348 w 349"/>
                <a:gd name="T9" fmla="*/ 189 h 971"/>
                <a:gd name="T10" fmla="*/ 348 w 349"/>
                <a:gd name="T11" fmla="*/ 97 h 971"/>
                <a:gd name="T12" fmla="*/ 245 w 349"/>
                <a:gd name="T13" fmla="*/ 0 h 971"/>
                <a:gd name="T14" fmla="*/ 238 w 349"/>
                <a:gd name="T15" fmla="*/ 0 h 971"/>
                <a:gd name="T16" fmla="*/ 0 w 349"/>
                <a:gd name="T17" fmla="*/ 0 h 971"/>
                <a:gd name="T18" fmla="*/ 0 w 349"/>
                <a:gd name="T19" fmla="*/ 886 h 971"/>
                <a:gd name="T20" fmla="*/ 108 w 349"/>
                <a:gd name="T21" fmla="*/ 971 h 971"/>
                <a:gd name="T22" fmla="*/ 348 w 349"/>
                <a:gd name="T23" fmla="*/ 956 h 971"/>
                <a:gd name="T24" fmla="*/ 348 w 349"/>
                <a:gd name="T25" fmla="*/ 858 h 971"/>
                <a:gd name="T26" fmla="*/ 241 w 349"/>
                <a:gd name="T27" fmla="*/ 740 h 971"/>
                <a:gd name="T28" fmla="*/ 241 w 349"/>
                <a:gd name="T29" fmla="*/ 581 h 971"/>
                <a:gd name="T30" fmla="*/ 349 w 349"/>
                <a:gd name="T31" fmla="*/ 581 h 971"/>
                <a:gd name="T32" fmla="*/ 237 w 349"/>
                <a:gd name="T33" fmla="*/ 109 h 971"/>
                <a:gd name="T34" fmla="*/ 120 w 349"/>
                <a:gd name="T35" fmla="*/ 109 h 971"/>
                <a:gd name="T36" fmla="*/ 120 w 349"/>
                <a:gd name="T37" fmla="*/ 405 h 971"/>
                <a:gd name="T38" fmla="*/ 237 w 349"/>
                <a:gd name="T39" fmla="*/ 405 h 971"/>
                <a:gd name="T40" fmla="*/ 237 w 349"/>
                <a:gd name="T41" fmla="*/ 489 h 971"/>
                <a:gd name="T42" fmla="*/ 120 w 349"/>
                <a:gd name="T43" fmla="*/ 489 h 971"/>
                <a:gd name="T44" fmla="*/ 120 w 349"/>
                <a:gd name="T45" fmla="*/ 779 h 971"/>
                <a:gd name="T46" fmla="*/ 237 w 349"/>
                <a:gd name="T47" fmla="*/ 771 h 971"/>
                <a:gd name="T48" fmla="*/ 237 w 349"/>
                <a:gd name="T49" fmla="*/ 853 h 971"/>
                <a:gd name="T50" fmla="*/ 29 w 349"/>
                <a:gd name="T51" fmla="*/ 867 h 971"/>
                <a:gd name="T52" fmla="*/ 29 w 349"/>
                <a:gd name="T53" fmla="*/ 25 h 971"/>
                <a:gd name="T54" fmla="*/ 237 w 349"/>
                <a:gd name="T55" fmla="*/ 25 h 971"/>
                <a:gd name="T56" fmla="*/ 237 w 349"/>
                <a:gd name="T57" fmla="*/ 10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9" h="971">
                  <a:moveTo>
                    <a:pt x="349" y="581"/>
                  </a:moveTo>
                  <a:cubicBezTo>
                    <a:pt x="349" y="482"/>
                    <a:pt x="349" y="482"/>
                    <a:pt x="349" y="482"/>
                  </a:cubicBezTo>
                  <a:cubicBezTo>
                    <a:pt x="349" y="482"/>
                    <a:pt x="250" y="383"/>
                    <a:pt x="241" y="374"/>
                  </a:cubicBezTo>
                  <a:cubicBezTo>
                    <a:pt x="241" y="361"/>
                    <a:pt x="241" y="218"/>
                    <a:pt x="241" y="189"/>
                  </a:cubicBezTo>
                  <a:cubicBezTo>
                    <a:pt x="265" y="189"/>
                    <a:pt x="348" y="189"/>
                    <a:pt x="348" y="189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6"/>
                    <a:pt x="0" y="886"/>
                    <a:pt x="0" y="886"/>
                  </a:cubicBezTo>
                  <a:cubicBezTo>
                    <a:pt x="108" y="971"/>
                    <a:pt x="108" y="971"/>
                    <a:pt x="108" y="971"/>
                  </a:cubicBezTo>
                  <a:cubicBezTo>
                    <a:pt x="348" y="956"/>
                    <a:pt x="348" y="956"/>
                    <a:pt x="348" y="956"/>
                  </a:cubicBezTo>
                  <a:cubicBezTo>
                    <a:pt x="348" y="858"/>
                    <a:pt x="348" y="858"/>
                    <a:pt x="348" y="858"/>
                  </a:cubicBezTo>
                  <a:cubicBezTo>
                    <a:pt x="348" y="858"/>
                    <a:pt x="249" y="749"/>
                    <a:pt x="241" y="740"/>
                  </a:cubicBezTo>
                  <a:cubicBezTo>
                    <a:pt x="241" y="728"/>
                    <a:pt x="241" y="609"/>
                    <a:pt x="241" y="581"/>
                  </a:cubicBezTo>
                  <a:cubicBezTo>
                    <a:pt x="265" y="581"/>
                    <a:pt x="349" y="581"/>
                    <a:pt x="349" y="581"/>
                  </a:cubicBezTo>
                  <a:close/>
                  <a:moveTo>
                    <a:pt x="237" y="109"/>
                  </a:moveTo>
                  <a:cubicBezTo>
                    <a:pt x="120" y="109"/>
                    <a:pt x="120" y="109"/>
                    <a:pt x="120" y="109"/>
                  </a:cubicBezTo>
                  <a:cubicBezTo>
                    <a:pt x="120" y="405"/>
                    <a:pt x="120" y="405"/>
                    <a:pt x="120" y="405"/>
                  </a:cubicBezTo>
                  <a:cubicBezTo>
                    <a:pt x="237" y="405"/>
                    <a:pt x="237" y="405"/>
                    <a:pt x="237" y="405"/>
                  </a:cubicBezTo>
                  <a:cubicBezTo>
                    <a:pt x="237" y="489"/>
                    <a:pt x="237" y="489"/>
                    <a:pt x="237" y="489"/>
                  </a:cubicBezTo>
                  <a:cubicBezTo>
                    <a:pt x="120" y="489"/>
                    <a:pt x="120" y="489"/>
                    <a:pt x="120" y="489"/>
                  </a:cubicBezTo>
                  <a:cubicBezTo>
                    <a:pt x="120" y="779"/>
                    <a:pt x="120" y="779"/>
                    <a:pt x="120" y="779"/>
                  </a:cubicBezTo>
                  <a:cubicBezTo>
                    <a:pt x="237" y="771"/>
                    <a:pt x="237" y="771"/>
                    <a:pt x="237" y="771"/>
                  </a:cubicBezTo>
                  <a:cubicBezTo>
                    <a:pt x="237" y="853"/>
                    <a:pt x="237" y="853"/>
                    <a:pt x="237" y="853"/>
                  </a:cubicBezTo>
                  <a:cubicBezTo>
                    <a:pt x="82" y="863"/>
                    <a:pt x="29" y="867"/>
                    <a:pt x="29" y="86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37" y="25"/>
                    <a:pt x="237" y="25"/>
                    <a:pt x="237" y="25"/>
                  </a:cubicBezTo>
                  <a:lnTo>
                    <a:pt x="237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en-US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2673" y="368"/>
              <a:ext cx="824" cy="2218"/>
            </a:xfrm>
            <a:custGeom>
              <a:avLst/>
              <a:gdLst>
                <a:gd name="T0" fmla="*/ 241 w 349"/>
                <a:gd name="T1" fmla="*/ 375 h 939"/>
                <a:gd name="T2" fmla="*/ 241 w 349"/>
                <a:gd name="T3" fmla="*/ 190 h 939"/>
                <a:gd name="T4" fmla="*/ 348 w 349"/>
                <a:gd name="T5" fmla="*/ 190 h 939"/>
                <a:gd name="T6" fmla="*/ 348 w 349"/>
                <a:gd name="T7" fmla="*/ 98 h 939"/>
                <a:gd name="T8" fmla="*/ 246 w 349"/>
                <a:gd name="T9" fmla="*/ 0 h 939"/>
                <a:gd name="T10" fmla="*/ 238 w 349"/>
                <a:gd name="T11" fmla="*/ 1 h 939"/>
                <a:gd name="T12" fmla="*/ 0 w 349"/>
                <a:gd name="T13" fmla="*/ 1 h 939"/>
                <a:gd name="T14" fmla="*/ 0 w 349"/>
                <a:gd name="T15" fmla="*/ 847 h 939"/>
                <a:gd name="T16" fmla="*/ 109 w 349"/>
                <a:gd name="T17" fmla="*/ 938 h 939"/>
                <a:gd name="T18" fmla="*/ 241 w 349"/>
                <a:gd name="T19" fmla="*/ 939 h 939"/>
                <a:gd name="T20" fmla="*/ 241 w 349"/>
                <a:gd name="T21" fmla="*/ 582 h 939"/>
                <a:gd name="T22" fmla="*/ 349 w 349"/>
                <a:gd name="T23" fmla="*/ 582 h 939"/>
                <a:gd name="T24" fmla="*/ 349 w 349"/>
                <a:gd name="T25" fmla="*/ 483 h 939"/>
                <a:gd name="T26" fmla="*/ 241 w 349"/>
                <a:gd name="T27" fmla="*/ 375 h 939"/>
                <a:gd name="T28" fmla="*/ 238 w 349"/>
                <a:gd name="T29" fmla="*/ 110 h 939"/>
                <a:gd name="T30" fmla="*/ 120 w 349"/>
                <a:gd name="T31" fmla="*/ 110 h 939"/>
                <a:gd name="T32" fmla="*/ 120 w 349"/>
                <a:gd name="T33" fmla="*/ 406 h 939"/>
                <a:gd name="T34" fmla="*/ 237 w 349"/>
                <a:gd name="T35" fmla="*/ 406 h 939"/>
                <a:gd name="T36" fmla="*/ 237 w 349"/>
                <a:gd name="T37" fmla="*/ 490 h 939"/>
                <a:gd name="T38" fmla="*/ 120 w 349"/>
                <a:gd name="T39" fmla="*/ 490 h 939"/>
                <a:gd name="T40" fmla="*/ 120 w 349"/>
                <a:gd name="T41" fmla="*/ 829 h 939"/>
                <a:gd name="T42" fmla="*/ 29 w 349"/>
                <a:gd name="T43" fmla="*/ 829 h 939"/>
                <a:gd name="T44" fmla="*/ 29 w 349"/>
                <a:gd name="T45" fmla="*/ 26 h 939"/>
                <a:gd name="T46" fmla="*/ 238 w 349"/>
                <a:gd name="T47" fmla="*/ 26 h 939"/>
                <a:gd name="T48" fmla="*/ 238 w 349"/>
                <a:gd name="T49" fmla="*/ 11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9" h="939">
                  <a:moveTo>
                    <a:pt x="241" y="375"/>
                  </a:moveTo>
                  <a:cubicBezTo>
                    <a:pt x="241" y="362"/>
                    <a:pt x="241" y="219"/>
                    <a:pt x="241" y="190"/>
                  </a:cubicBezTo>
                  <a:cubicBezTo>
                    <a:pt x="265" y="190"/>
                    <a:pt x="348" y="190"/>
                    <a:pt x="348" y="190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38" y="1"/>
                    <a:pt x="238" y="1"/>
                    <a:pt x="23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47"/>
                    <a:pt x="0" y="847"/>
                    <a:pt x="0" y="847"/>
                  </a:cubicBezTo>
                  <a:cubicBezTo>
                    <a:pt x="109" y="938"/>
                    <a:pt x="109" y="938"/>
                    <a:pt x="109" y="938"/>
                  </a:cubicBezTo>
                  <a:cubicBezTo>
                    <a:pt x="241" y="939"/>
                    <a:pt x="241" y="939"/>
                    <a:pt x="241" y="939"/>
                  </a:cubicBezTo>
                  <a:cubicBezTo>
                    <a:pt x="241" y="939"/>
                    <a:pt x="241" y="615"/>
                    <a:pt x="241" y="582"/>
                  </a:cubicBezTo>
                  <a:cubicBezTo>
                    <a:pt x="266" y="582"/>
                    <a:pt x="349" y="582"/>
                    <a:pt x="349" y="582"/>
                  </a:cubicBezTo>
                  <a:cubicBezTo>
                    <a:pt x="349" y="483"/>
                    <a:pt x="349" y="483"/>
                    <a:pt x="349" y="483"/>
                  </a:cubicBezTo>
                  <a:cubicBezTo>
                    <a:pt x="349" y="483"/>
                    <a:pt x="250" y="384"/>
                    <a:pt x="241" y="375"/>
                  </a:cubicBezTo>
                  <a:close/>
                  <a:moveTo>
                    <a:pt x="238" y="110"/>
                  </a:moveTo>
                  <a:cubicBezTo>
                    <a:pt x="120" y="110"/>
                    <a:pt x="120" y="110"/>
                    <a:pt x="120" y="110"/>
                  </a:cubicBezTo>
                  <a:cubicBezTo>
                    <a:pt x="120" y="406"/>
                    <a:pt x="120" y="406"/>
                    <a:pt x="120" y="406"/>
                  </a:cubicBezTo>
                  <a:cubicBezTo>
                    <a:pt x="237" y="406"/>
                    <a:pt x="237" y="406"/>
                    <a:pt x="237" y="406"/>
                  </a:cubicBezTo>
                  <a:cubicBezTo>
                    <a:pt x="237" y="490"/>
                    <a:pt x="237" y="490"/>
                    <a:pt x="237" y="490"/>
                  </a:cubicBezTo>
                  <a:cubicBezTo>
                    <a:pt x="120" y="490"/>
                    <a:pt x="120" y="490"/>
                    <a:pt x="120" y="490"/>
                  </a:cubicBezTo>
                  <a:cubicBezTo>
                    <a:pt x="120" y="829"/>
                    <a:pt x="120" y="829"/>
                    <a:pt x="120" y="829"/>
                  </a:cubicBezTo>
                  <a:cubicBezTo>
                    <a:pt x="29" y="829"/>
                    <a:pt x="29" y="829"/>
                    <a:pt x="29" y="829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38" y="26"/>
                    <a:pt x="238" y="26"/>
                    <a:pt x="238" y="26"/>
                  </a:cubicBezTo>
                  <a:lnTo>
                    <a:pt x="238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32827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3968" b="3803"/>
          <a:stretch/>
        </p:blipFill>
        <p:spPr>
          <a:xfrm>
            <a:off x="-128016" y="1"/>
            <a:ext cx="9400032" cy="72077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52614" y="-641120"/>
            <a:ext cx="9320268" cy="807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636814" y="166783"/>
            <a:ext cx="787400" cy="7707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484414" y="6671733"/>
            <a:ext cx="9855200" cy="1405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8502078" y="282509"/>
            <a:ext cx="445642" cy="318117"/>
            <a:chOff x="796" y="506"/>
            <a:chExt cx="4169" cy="2232"/>
          </a:xfrm>
          <a:solidFill>
            <a:schemeClr val="bg1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796" y="506"/>
              <a:ext cx="1448" cy="2232"/>
            </a:xfrm>
            <a:custGeom>
              <a:avLst/>
              <a:gdLst>
                <a:gd name="T0" fmla="*/ 605 w 613"/>
                <a:gd name="T1" fmla="*/ 0 h 945"/>
                <a:gd name="T2" fmla="*/ 98 w 613"/>
                <a:gd name="T3" fmla="*/ 0 h 945"/>
                <a:gd name="T4" fmla="*/ 0 w 613"/>
                <a:gd name="T5" fmla="*/ 102 h 945"/>
                <a:gd name="T6" fmla="*/ 0 w 613"/>
                <a:gd name="T7" fmla="*/ 843 h 945"/>
                <a:gd name="T8" fmla="*/ 98 w 613"/>
                <a:gd name="T9" fmla="*/ 945 h 945"/>
                <a:gd name="T10" fmla="*/ 584 w 613"/>
                <a:gd name="T11" fmla="*/ 945 h 945"/>
                <a:gd name="T12" fmla="*/ 613 w 613"/>
                <a:gd name="T13" fmla="*/ 869 h 945"/>
                <a:gd name="T14" fmla="*/ 311 w 613"/>
                <a:gd name="T15" fmla="*/ 463 h 945"/>
                <a:gd name="T16" fmla="*/ 579 w 613"/>
                <a:gd name="T17" fmla="*/ 66 h 945"/>
                <a:gd name="T18" fmla="*/ 605 w 613"/>
                <a:gd name="T1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3" h="945">
                  <a:moveTo>
                    <a:pt x="605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44" y="0"/>
                    <a:pt x="0" y="46"/>
                    <a:pt x="0" y="102"/>
                  </a:cubicBezTo>
                  <a:cubicBezTo>
                    <a:pt x="0" y="843"/>
                    <a:pt x="0" y="843"/>
                    <a:pt x="0" y="843"/>
                  </a:cubicBezTo>
                  <a:cubicBezTo>
                    <a:pt x="0" y="899"/>
                    <a:pt x="44" y="945"/>
                    <a:pt x="98" y="945"/>
                  </a:cubicBezTo>
                  <a:cubicBezTo>
                    <a:pt x="584" y="945"/>
                    <a:pt x="584" y="945"/>
                    <a:pt x="584" y="945"/>
                  </a:cubicBezTo>
                  <a:cubicBezTo>
                    <a:pt x="613" y="869"/>
                    <a:pt x="613" y="869"/>
                    <a:pt x="613" y="869"/>
                  </a:cubicBezTo>
                  <a:cubicBezTo>
                    <a:pt x="440" y="829"/>
                    <a:pt x="311" y="662"/>
                    <a:pt x="311" y="463"/>
                  </a:cubicBezTo>
                  <a:cubicBezTo>
                    <a:pt x="311" y="276"/>
                    <a:pt x="424" y="119"/>
                    <a:pt x="579" y="66"/>
                  </a:cubicBezTo>
                  <a:cubicBezTo>
                    <a:pt x="605" y="0"/>
                    <a:pt x="605" y="0"/>
                    <a:pt x="6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669" y="506"/>
              <a:ext cx="1713" cy="2232"/>
            </a:xfrm>
            <a:custGeom>
              <a:avLst/>
              <a:gdLst>
                <a:gd name="T0" fmla="*/ 23 w 725"/>
                <a:gd name="T1" fmla="*/ 877 h 945"/>
                <a:gd name="T2" fmla="*/ 406 w 725"/>
                <a:gd name="T3" fmla="*/ 471 h 945"/>
                <a:gd name="T4" fmla="*/ 23 w 725"/>
                <a:gd name="T5" fmla="*/ 65 h 945"/>
                <a:gd name="T6" fmla="*/ 0 w 725"/>
                <a:gd name="T7" fmla="*/ 65 h 945"/>
                <a:gd name="T8" fmla="*/ 21 w 725"/>
                <a:gd name="T9" fmla="*/ 0 h 945"/>
                <a:gd name="T10" fmla="*/ 628 w 725"/>
                <a:gd name="T11" fmla="*/ 0 h 945"/>
                <a:gd name="T12" fmla="*/ 725 w 725"/>
                <a:gd name="T13" fmla="*/ 102 h 945"/>
                <a:gd name="T14" fmla="*/ 725 w 725"/>
                <a:gd name="T15" fmla="*/ 843 h 945"/>
                <a:gd name="T16" fmla="*/ 628 w 725"/>
                <a:gd name="T17" fmla="*/ 945 h 945"/>
                <a:gd name="T18" fmla="*/ 0 w 725"/>
                <a:gd name="T19" fmla="*/ 945 h 945"/>
                <a:gd name="T20" fmla="*/ 23 w 725"/>
                <a:gd name="T21" fmla="*/ 877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5" h="945">
                  <a:moveTo>
                    <a:pt x="23" y="877"/>
                  </a:moveTo>
                  <a:cubicBezTo>
                    <a:pt x="235" y="877"/>
                    <a:pt x="406" y="695"/>
                    <a:pt x="406" y="471"/>
                  </a:cubicBezTo>
                  <a:cubicBezTo>
                    <a:pt x="406" y="246"/>
                    <a:pt x="235" y="65"/>
                    <a:pt x="23" y="65"/>
                  </a:cubicBezTo>
                  <a:cubicBezTo>
                    <a:pt x="15" y="65"/>
                    <a:pt x="8" y="65"/>
                    <a:pt x="0" y="6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82" y="0"/>
                    <a:pt x="725" y="46"/>
                    <a:pt x="725" y="102"/>
                  </a:cubicBezTo>
                  <a:cubicBezTo>
                    <a:pt x="725" y="843"/>
                    <a:pt x="725" y="843"/>
                    <a:pt x="725" y="843"/>
                  </a:cubicBezTo>
                  <a:cubicBezTo>
                    <a:pt x="725" y="899"/>
                    <a:pt x="682" y="945"/>
                    <a:pt x="628" y="945"/>
                  </a:cubicBezTo>
                  <a:cubicBezTo>
                    <a:pt x="0" y="945"/>
                    <a:pt x="0" y="945"/>
                    <a:pt x="0" y="945"/>
                  </a:cubicBezTo>
                  <a:cubicBezTo>
                    <a:pt x="23" y="877"/>
                    <a:pt x="23" y="877"/>
                    <a:pt x="23" y="8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2296" y="1180"/>
              <a:ext cx="1127" cy="1558"/>
            </a:xfrm>
            <a:custGeom>
              <a:avLst/>
              <a:gdLst>
                <a:gd name="T0" fmla="*/ 272 w 477"/>
                <a:gd name="T1" fmla="*/ 325 h 660"/>
                <a:gd name="T2" fmla="*/ 221 w 477"/>
                <a:gd name="T3" fmla="*/ 325 h 660"/>
                <a:gd name="T4" fmla="*/ 317 w 477"/>
                <a:gd name="T5" fmla="*/ 55 h 660"/>
                <a:gd name="T6" fmla="*/ 368 w 477"/>
                <a:gd name="T7" fmla="*/ 55 h 660"/>
                <a:gd name="T8" fmla="*/ 272 w 477"/>
                <a:gd name="T9" fmla="*/ 325 h 660"/>
                <a:gd name="T10" fmla="*/ 401 w 477"/>
                <a:gd name="T11" fmla="*/ 0 h 660"/>
                <a:gd name="T12" fmla="*/ 235 w 477"/>
                <a:gd name="T13" fmla="*/ 0 h 660"/>
                <a:gd name="T14" fmla="*/ 0 w 477"/>
                <a:gd name="T15" fmla="*/ 660 h 660"/>
                <a:gd name="T16" fmla="*/ 102 w 477"/>
                <a:gd name="T17" fmla="*/ 660 h 660"/>
                <a:gd name="T18" fmla="*/ 202 w 477"/>
                <a:gd name="T19" fmla="*/ 379 h 660"/>
                <a:gd name="T20" fmla="*/ 304 w 477"/>
                <a:gd name="T21" fmla="*/ 379 h 660"/>
                <a:gd name="T22" fmla="*/ 366 w 477"/>
                <a:gd name="T23" fmla="*/ 338 h 660"/>
                <a:gd name="T24" fmla="*/ 459 w 477"/>
                <a:gd name="T25" fmla="*/ 76 h 660"/>
                <a:gd name="T26" fmla="*/ 401 w 477"/>
                <a:gd name="T27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7" h="660">
                  <a:moveTo>
                    <a:pt x="272" y="325"/>
                  </a:moveTo>
                  <a:cubicBezTo>
                    <a:pt x="221" y="325"/>
                    <a:pt x="221" y="325"/>
                    <a:pt x="221" y="325"/>
                  </a:cubicBezTo>
                  <a:cubicBezTo>
                    <a:pt x="317" y="55"/>
                    <a:pt x="317" y="55"/>
                    <a:pt x="317" y="55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272" y="325"/>
                    <a:pt x="272" y="325"/>
                    <a:pt x="272" y="325"/>
                  </a:cubicBezTo>
                  <a:moveTo>
                    <a:pt x="401" y="0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102" y="660"/>
                    <a:pt x="102" y="660"/>
                    <a:pt x="102" y="660"/>
                  </a:cubicBezTo>
                  <a:cubicBezTo>
                    <a:pt x="202" y="379"/>
                    <a:pt x="202" y="379"/>
                    <a:pt x="202" y="379"/>
                  </a:cubicBezTo>
                  <a:cubicBezTo>
                    <a:pt x="304" y="379"/>
                    <a:pt x="304" y="379"/>
                    <a:pt x="304" y="379"/>
                  </a:cubicBezTo>
                  <a:cubicBezTo>
                    <a:pt x="326" y="379"/>
                    <a:pt x="355" y="372"/>
                    <a:pt x="366" y="338"/>
                  </a:cubicBezTo>
                  <a:cubicBezTo>
                    <a:pt x="378" y="305"/>
                    <a:pt x="442" y="129"/>
                    <a:pt x="459" y="76"/>
                  </a:cubicBezTo>
                  <a:cubicBezTo>
                    <a:pt x="477" y="23"/>
                    <a:pt x="435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800" y="509"/>
              <a:ext cx="872" cy="1533"/>
            </a:xfrm>
            <a:custGeom>
              <a:avLst/>
              <a:gdLst>
                <a:gd name="T0" fmla="*/ 355 w 369"/>
                <a:gd name="T1" fmla="*/ 368 h 649"/>
                <a:gd name="T2" fmla="*/ 254 w 369"/>
                <a:gd name="T3" fmla="*/ 649 h 649"/>
                <a:gd name="T4" fmla="*/ 153 w 369"/>
                <a:gd name="T5" fmla="*/ 649 h 649"/>
                <a:gd name="T6" fmla="*/ 264 w 369"/>
                <a:gd name="T7" fmla="*/ 340 h 649"/>
                <a:gd name="T8" fmla="*/ 212 w 369"/>
                <a:gd name="T9" fmla="*/ 340 h 649"/>
                <a:gd name="T10" fmla="*/ 102 w 369"/>
                <a:gd name="T11" fmla="*/ 649 h 649"/>
                <a:gd name="T12" fmla="*/ 0 w 369"/>
                <a:gd name="T13" fmla="*/ 649 h 649"/>
                <a:gd name="T14" fmla="*/ 231 w 369"/>
                <a:gd name="T15" fmla="*/ 0 h 649"/>
                <a:gd name="T16" fmla="*/ 333 w 369"/>
                <a:gd name="T17" fmla="*/ 0 h 649"/>
                <a:gd name="T18" fmla="*/ 231 w 369"/>
                <a:gd name="T19" fmla="*/ 286 h 649"/>
                <a:gd name="T20" fmla="*/ 300 w 369"/>
                <a:gd name="T21" fmla="*/ 286 h 649"/>
                <a:gd name="T22" fmla="*/ 355 w 369"/>
                <a:gd name="T23" fmla="*/ 36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9" h="649">
                  <a:moveTo>
                    <a:pt x="355" y="368"/>
                  </a:moveTo>
                  <a:cubicBezTo>
                    <a:pt x="254" y="649"/>
                    <a:pt x="254" y="649"/>
                    <a:pt x="254" y="649"/>
                  </a:cubicBezTo>
                  <a:cubicBezTo>
                    <a:pt x="153" y="649"/>
                    <a:pt x="153" y="649"/>
                    <a:pt x="153" y="649"/>
                  </a:cubicBezTo>
                  <a:cubicBezTo>
                    <a:pt x="264" y="340"/>
                    <a:pt x="264" y="340"/>
                    <a:pt x="264" y="340"/>
                  </a:cubicBezTo>
                  <a:cubicBezTo>
                    <a:pt x="212" y="340"/>
                    <a:pt x="212" y="340"/>
                    <a:pt x="212" y="340"/>
                  </a:cubicBezTo>
                  <a:cubicBezTo>
                    <a:pt x="102" y="649"/>
                    <a:pt x="102" y="649"/>
                    <a:pt x="102" y="649"/>
                  </a:cubicBezTo>
                  <a:cubicBezTo>
                    <a:pt x="0" y="649"/>
                    <a:pt x="0" y="649"/>
                    <a:pt x="0" y="649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231" y="286"/>
                    <a:pt x="231" y="286"/>
                    <a:pt x="231" y="286"/>
                  </a:cubicBezTo>
                  <a:cubicBezTo>
                    <a:pt x="300" y="286"/>
                    <a:pt x="300" y="286"/>
                    <a:pt x="300" y="286"/>
                  </a:cubicBezTo>
                  <a:cubicBezTo>
                    <a:pt x="349" y="286"/>
                    <a:pt x="369" y="324"/>
                    <a:pt x="355" y="3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4583" y="506"/>
              <a:ext cx="382" cy="378"/>
            </a:xfrm>
            <a:custGeom>
              <a:avLst/>
              <a:gdLst>
                <a:gd name="T0" fmla="*/ 64 w 162"/>
                <a:gd name="T1" fmla="*/ 74 h 160"/>
                <a:gd name="T2" fmla="*/ 64 w 162"/>
                <a:gd name="T3" fmla="*/ 46 h 160"/>
                <a:gd name="T4" fmla="*/ 83 w 162"/>
                <a:gd name="T5" fmla="*/ 46 h 160"/>
                <a:gd name="T6" fmla="*/ 103 w 162"/>
                <a:gd name="T7" fmla="*/ 59 h 160"/>
                <a:gd name="T8" fmla="*/ 81 w 162"/>
                <a:gd name="T9" fmla="*/ 74 h 160"/>
                <a:gd name="T10" fmla="*/ 64 w 162"/>
                <a:gd name="T11" fmla="*/ 74 h 160"/>
                <a:gd name="T12" fmla="*/ 64 w 162"/>
                <a:gd name="T13" fmla="*/ 86 h 160"/>
                <a:gd name="T14" fmla="*/ 80 w 162"/>
                <a:gd name="T15" fmla="*/ 86 h 160"/>
                <a:gd name="T16" fmla="*/ 105 w 162"/>
                <a:gd name="T17" fmla="*/ 126 h 160"/>
                <a:gd name="T18" fmla="*/ 120 w 162"/>
                <a:gd name="T19" fmla="*/ 126 h 160"/>
                <a:gd name="T20" fmla="*/ 94 w 162"/>
                <a:gd name="T21" fmla="*/ 86 h 160"/>
                <a:gd name="T22" fmla="*/ 118 w 162"/>
                <a:gd name="T23" fmla="*/ 60 h 160"/>
                <a:gd name="T24" fmla="*/ 85 w 162"/>
                <a:gd name="T25" fmla="*/ 34 h 160"/>
                <a:gd name="T26" fmla="*/ 50 w 162"/>
                <a:gd name="T27" fmla="*/ 34 h 160"/>
                <a:gd name="T28" fmla="*/ 50 w 162"/>
                <a:gd name="T29" fmla="*/ 126 h 160"/>
                <a:gd name="T30" fmla="*/ 64 w 162"/>
                <a:gd name="T31" fmla="*/ 126 h 160"/>
                <a:gd name="T32" fmla="*/ 64 w 162"/>
                <a:gd name="T33" fmla="*/ 86 h 160"/>
                <a:gd name="T34" fmla="*/ 81 w 162"/>
                <a:gd name="T35" fmla="*/ 160 h 160"/>
                <a:gd name="T36" fmla="*/ 162 w 162"/>
                <a:gd name="T37" fmla="*/ 80 h 160"/>
                <a:gd name="T38" fmla="*/ 81 w 162"/>
                <a:gd name="T39" fmla="*/ 0 h 160"/>
                <a:gd name="T40" fmla="*/ 0 w 162"/>
                <a:gd name="T41" fmla="*/ 80 h 160"/>
                <a:gd name="T42" fmla="*/ 81 w 162"/>
                <a:gd name="T43" fmla="*/ 160 h 160"/>
                <a:gd name="T44" fmla="*/ 16 w 162"/>
                <a:gd name="T45" fmla="*/ 80 h 160"/>
                <a:gd name="T46" fmla="*/ 81 w 162"/>
                <a:gd name="T47" fmla="*/ 14 h 160"/>
                <a:gd name="T48" fmla="*/ 146 w 162"/>
                <a:gd name="T49" fmla="*/ 80 h 160"/>
                <a:gd name="T50" fmla="*/ 81 w 162"/>
                <a:gd name="T51" fmla="*/ 147 h 160"/>
                <a:gd name="T52" fmla="*/ 16 w 162"/>
                <a:gd name="T53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" h="160">
                  <a:moveTo>
                    <a:pt x="64" y="74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93" y="46"/>
                    <a:pt x="103" y="48"/>
                    <a:pt x="103" y="59"/>
                  </a:cubicBezTo>
                  <a:cubicBezTo>
                    <a:pt x="103" y="74"/>
                    <a:pt x="93" y="74"/>
                    <a:pt x="81" y="74"/>
                  </a:cubicBezTo>
                  <a:cubicBezTo>
                    <a:pt x="64" y="74"/>
                    <a:pt x="64" y="74"/>
                    <a:pt x="64" y="74"/>
                  </a:cubicBezTo>
                  <a:moveTo>
                    <a:pt x="64" y="86"/>
                  </a:moveTo>
                  <a:cubicBezTo>
                    <a:pt x="80" y="86"/>
                    <a:pt x="80" y="86"/>
                    <a:pt x="80" y="86"/>
                  </a:cubicBezTo>
                  <a:cubicBezTo>
                    <a:pt x="105" y="126"/>
                    <a:pt x="105" y="126"/>
                    <a:pt x="105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108" y="84"/>
                    <a:pt x="118" y="77"/>
                    <a:pt x="118" y="60"/>
                  </a:cubicBezTo>
                  <a:cubicBezTo>
                    <a:pt x="118" y="42"/>
                    <a:pt x="107" y="34"/>
                    <a:pt x="85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64" y="126"/>
                    <a:pt x="64" y="126"/>
                    <a:pt x="64" y="126"/>
                  </a:cubicBezTo>
                  <a:lnTo>
                    <a:pt x="64" y="86"/>
                  </a:lnTo>
                  <a:close/>
                  <a:moveTo>
                    <a:pt x="81" y="160"/>
                  </a:moveTo>
                  <a:cubicBezTo>
                    <a:pt x="125" y="160"/>
                    <a:pt x="162" y="126"/>
                    <a:pt x="162" y="80"/>
                  </a:cubicBezTo>
                  <a:cubicBezTo>
                    <a:pt x="162" y="34"/>
                    <a:pt x="125" y="0"/>
                    <a:pt x="81" y="0"/>
                  </a:cubicBezTo>
                  <a:cubicBezTo>
                    <a:pt x="37" y="0"/>
                    <a:pt x="0" y="34"/>
                    <a:pt x="0" y="80"/>
                  </a:cubicBezTo>
                  <a:cubicBezTo>
                    <a:pt x="0" y="126"/>
                    <a:pt x="37" y="160"/>
                    <a:pt x="81" y="160"/>
                  </a:cubicBezTo>
                  <a:close/>
                  <a:moveTo>
                    <a:pt x="16" y="80"/>
                  </a:moveTo>
                  <a:cubicBezTo>
                    <a:pt x="16" y="42"/>
                    <a:pt x="44" y="14"/>
                    <a:pt x="81" y="14"/>
                  </a:cubicBezTo>
                  <a:cubicBezTo>
                    <a:pt x="117" y="14"/>
                    <a:pt x="146" y="42"/>
                    <a:pt x="146" y="80"/>
                  </a:cubicBezTo>
                  <a:cubicBezTo>
                    <a:pt x="146" y="118"/>
                    <a:pt x="117" y="147"/>
                    <a:pt x="81" y="147"/>
                  </a:cubicBezTo>
                  <a:cubicBezTo>
                    <a:pt x="44" y="147"/>
                    <a:pt x="16" y="118"/>
                    <a:pt x="1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8694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225"/>
          </a:xfrm>
        </p:spPr>
        <p:txBody>
          <a:bodyPr>
            <a:noAutofit/>
          </a:bodyPr>
          <a:lstStyle/>
          <a:p>
            <a:r>
              <a:rPr lang="en-US" sz="2800" dirty="0" smtClean="0"/>
              <a:t>TOPSY </a:t>
            </a:r>
            <a:endParaRPr lang="en-US" sz="18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" y="4960404"/>
            <a:ext cx="8446144" cy="2165335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Forget </a:t>
            </a:r>
            <a:r>
              <a:rPr lang="en-US" sz="2400" dirty="0" err="1" smtClean="0"/>
              <a:t>search.twitter.com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Topsy</a:t>
            </a:r>
            <a:r>
              <a:rPr lang="en-US" sz="2400" dirty="0" smtClean="0"/>
              <a:t> is better on all counts.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Functional breakouts by time, content, influence, etc.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</p:txBody>
      </p:sp>
      <p:pic>
        <p:nvPicPr>
          <p:cNvPr id="4" name="Picture 3" descr="qwikster – Tops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9549" y="934569"/>
            <a:ext cx="7906596" cy="39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96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225"/>
          </a:xfrm>
        </p:spPr>
        <p:txBody>
          <a:bodyPr>
            <a:noAutofit/>
          </a:bodyPr>
          <a:lstStyle/>
          <a:p>
            <a:r>
              <a:rPr lang="en-US" sz="2800" dirty="0" smtClean="0"/>
              <a:t>TOPSY Labs</a:t>
            </a:r>
            <a:endParaRPr lang="en-US" sz="18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199" y="5092203"/>
            <a:ext cx="8229601" cy="156959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Topsy</a:t>
            </a:r>
            <a:r>
              <a:rPr lang="en-US" sz="2400" dirty="0" smtClean="0"/>
              <a:t> provides analytics behind your searches.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Topsy</a:t>
            </a:r>
            <a:r>
              <a:rPr lang="en-US" sz="2400" dirty="0" smtClean="0"/>
              <a:t> is better than Twitter’s own search on all counts.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It</a:t>
            </a:r>
            <a:r>
              <a:rPr lang="fr-FR" sz="2400" dirty="0" smtClean="0"/>
              <a:t>’</a:t>
            </a:r>
            <a:r>
              <a:rPr lang="en-US" sz="2400" dirty="0" smtClean="0"/>
              <a:t>s free</a:t>
            </a:r>
            <a:r>
              <a:rPr lang="en-US" sz="2400" dirty="0"/>
              <a:t>!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</p:txBody>
      </p:sp>
      <p:pic>
        <p:nvPicPr>
          <p:cNvPr id="5" name="Picture 4" descr="topsy-qwikster-netflix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199" y="742863"/>
            <a:ext cx="8229600" cy="41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74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5829300"/>
          </a:xfrm>
        </p:spPr>
        <p:txBody>
          <a:bodyPr/>
          <a:lstStyle/>
          <a:p>
            <a:r>
              <a:rPr lang="en-US" sz="9600" dirty="0" smtClean="0"/>
              <a:t>Operational Efficiency</a:t>
            </a:r>
            <a:br>
              <a:rPr lang="en-US" sz="9600" dirty="0" smtClean="0"/>
            </a:br>
            <a:r>
              <a:rPr lang="en-US" sz="4400" dirty="0" smtClean="0"/>
              <a:t>Where and how your company or organization reduces expenses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600200"/>
            <a:ext cx="7607300" cy="4451090"/>
          </a:xfrm>
          <a:prstGeom prst="roundRect">
            <a:avLst>
              <a:gd name="adj" fmla="val 471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Know How to Measure</a:t>
            </a:r>
            <a:endParaRPr lang="en-US" dirty="0"/>
          </a:p>
        </p:txBody>
      </p:sp>
      <p:pic>
        <p:nvPicPr>
          <p:cNvPr id="4" name="Content Placeholder 3" descr="Figure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936" r="-16236"/>
          <a:stretch>
            <a:fillRect/>
          </a:stretch>
        </p:blipFill>
        <p:spPr>
          <a:xfrm>
            <a:off x="1524000" y="1600200"/>
            <a:ext cx="7162800" cy="4451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98500"/>
          <a:ext cx="8229600" cy="53530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Efficiency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17280" r="-1728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 bwMode="auto">
          <a:xfrm>
            <a:off x="5562600" y="381000"/>
            <a:ext cx="2895600" cy="16764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Metric: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Percentage of </a:t>
            </a:r>
            <a:r>
              <a:rPr lang="en-US" dirty="0" smtClean="0">
                <a:solidFill>
                  <a:schemeClr val="bg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inquiries resolved in social channels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Efficiency Scorecard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58800" y="1333501"/>
          <a:ext cx="8039100" cy="403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2082800"/>
                <a:gridCol w="1638300"/>
                <a:gridCol w="1384300"/>
                <a:gridCol w="1358900"/>
              </a:tblGrid>
              <a:tr h="4214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PURPOSE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OLD MEDIA METRIC/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DATA SOURCE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NEW MEDIA METRICS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NEW MEDIA DATA SOURCE</a:t>
                      </a:r>
                      <a:endParaRPr lang="en-US" sz="1200" dirty="0"/>
                    </a:p>
                  </a:txBody>
                  <a:tcPr anchor="b"/>
                </a:tc>
              </a:tr>
              <a:tr h="517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CUSTOMER</a:t>
                      </a:r>
                      <a:r>
                        <a:rPr lang="en-US" sz="1200" b="1" i="0" u="none" strike="noStrike" baseline="0" dirty="0" smtClean="0">
                          <a:latin typeface="+mn-lt"/>
                        </a:rPr>
                        <a:t> SERVICE ISSUE RESOLUTION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Keeping</a:t>
                      </a:r>
                      <a:r>
                        <a:rPr lang="en-US" sz="1200" baseline="0" dirty="0" smtClean="0"/>
                        <a:t> track of the number, severity, and cost of service issues </a:t>
                      </a:r>
                      <a:endParaRPr lang="en-US" sz="1200" dirty="0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and cost of issues resolution by channel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 engagement platforms,</a:t>
                      </a:r>
                      <a:r>
                        <a:rPr lang="en-US" sz="1200" baseline="0" dirty="0" smtClean="0"/>
                        <a:t> SMM tools </a:t>
                      </a:r>
                      <a:endParaRPr lang="en-US" sz="1200" dirty="0"/>
                    </a:p>
                  </a:txBody>
                  <a:tcPr/>
                </a:tc>
              </a:tr>
              <a:tr h="517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CUSTOMER SERVICE ISSUE REDUCTION 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Becoming</a:t>
                      </a:r>
                      <a:r>
                        <a:rPr lang="en-US" sz="1200" baseline="0" dirty="0" smtClean="0"/>
                        <a:t> more effective at heading off customer service issues </a:t>
                      </a:r>
                      <a:endParaRPr lang="en-US" sz="1200" dirty="0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Call</a:t>
                      </a:r>
                      <a:r>
                        <a:rPr lang="en-US" sz="1200" baseline="0" dirty="0" smtClean="0"/>
                        <a:t> deflection, issue resolution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New engagement platforms,</a:t>
                      </a:r>
                      <a:r>
                        <a:rPr lang="en-US" sz="1200" baseline="0" dirty="0" smtClean="0"/>
                        <a:t> SMM tools, internal analysis </a:t>
                      </a:r>
                      <a:endParaRPr lang="en-US" sz="1200" dirty="0" smtClean="0"/>
                    </a:p>
                  </a:txBody>
                  <a:tcPr/>
                </a:tc>
              </a:tr>
              <a:tr h="686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ADVOCATE</a:t>
                      </a:r>
                      <a:r>
                        <a:rPr lang="en-US" sz="1200" b="1" i="0" u="none" strike="noStrike" baseline="0" dirty="0" smtClean="0">
                          <a:latin typeface="+mn-lt"/>
                        </a:rPr>
                        <a:t> NETWORK GROWTH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Crowdsourcing</a:t>
                      </a:r>
                      <a:r>
                        <a:rPr lang="en-US" sz="1200" baseline="0" dirty="0" smtClean="0"/>
                        <a:t> of content creation and peer support network </a:t>
                      </a:r>
                      <a:endParaRPr lang="en-US" sz="1200" dirty="0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&amp; % of issues resolved by </a:t>
                      </a:r>
                      <a:r>
                        <a:rPr lang="en-US" sz="1200" dirty="0" err="1" smtClean="0"/>
                        <a:t>crowdsourced</a:t>
                      </a:r>
                      <a:r>
                        <a:rPr lang="en-US" sz="1200" dirty="0" smtClean="0"/>
                        <a:t> resources 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Community platform, web analytics, internal analysis </a:t>
                      </a:r>
                      <a:endParaRPr lang="en-US" sz="1200" dirty="0"/>
                    </a:p>
                  </a:txBody>
                  <a:tcPr/>
                </a:tc>
              </a:tr>
              <a:tr h="686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CUSTOMER SATISFACTION BY RESOLUTION CHANNEL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Customer satisfaction with corporate</a:t>
                      </a:r>
                      <a:r>
                        <a:rPr lang="en-US" sz="1200" baseline="0" dirty="0" smtClean="0"/>
                        <a:t> response to service issue </a:t>
                      </a:r>
                      <a:endParaRPr lang="en-US" sz="1200" dirty="0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Customer Satisfaction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Survey data, SMM tools 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Response Dashboard</a:t>
            </a:r>
            <a:endParaRPr lang="en-US" dirty="0"/>
          </a:p>
        </p:txBody>
      </p:sp>
      <p:pic>
        <p:nvPicPr>
          <p:cNvPr id="4" name="Content Placeholder 3" descr="Picture 31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344" r="-1534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Rate </a:t>
            </a:r>
            <a:endParaRPr lang="en-US" dirty="0"/>
          </a:p>
        </p:txBody>
      </p:sp>
      <p:pic>
        <p:nvPicPr>
          <p:cNvPr id="4" name="Content Placeholder 3" descr="Picture 31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902" r="-1590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Time</a:t>
            </a:r>
            <a:endParaRPr lang="en-US" dirty="0"/>
          </a:p>
        </p:txBody>
      </p:sp>
      <p:pic>
        <p:nvPicPr>
          <p:cNvPr id="4" name="Content Placeholder 3" descr="Picture 32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634" r="-1663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800"/>
            <a:ext cx="8305800" cy="4660900"/>
          </a:xfrm>
        </p:spPr>
        <p:txBody>
          <a:bodyPr/>
          <a:lstStyle/>
          <a:p>
            <a:r>
              <a:rPr lang="en-US" sz="9600" dirty="0" smtClean="0"/>
              <a:t>Innovation</a:t>
            </a:r>
            <a:br>
              <a:rPr lang="en-US" sz="9600" dirty="0" smtClean="0"/>
            </a:br>
            <a:r>
              <a:rPr lang="en-US" sz="4400" dirty="0" smtClean="0"/>
              <a:t>Collaborating with customers to drive future products and services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98500"/>
          <a:ext cx="8229600" cy="53530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1437" r="-1143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ounded Rectangle 4"/>
          <p:cNvSpPr/>
          <p:nvPr/>
        </p:nvSpPr>
        <p:spPr bwMode="auto">
          <a:xfrm>
            <a:off x="5562600" y="381000"/>
            <a:ext cx="2895600" cy="16764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Metric: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Ideas generated, productized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per year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Health Scorecard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58800" y="1333501"/>
          <a:ext cx="8039100" cy="2789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2082800"/>
                <a:gridCol w="1638300"/>
                <a:gridCol w="1384300"/>
                <a:gridCol w="1358900"/>
              </a:tblGrid>
              <a:tr h="4214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PURPOSE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OLD MEDIA DATA SOURCE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NEW MEDIA METRICS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NEW MEDIA DATA SOURCE</a:t>
                      </a:r>
                      <a:endParaRPr lang="en-US" sz="1200" dirty="0"/>
                    </a:p>
                  </a:txBody>
                  <a:tcPr anchor="b"/>
                </a:tc>
              </a:tr>
              <a:tr h="517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# of Ideas Generated 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Getting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new ideas from customers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Market Research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Count of Ideas, </a:t>
                      </a:r>
                      <a:r>
                        <a:rPr lang="en-US" sz="1200" b="1" dirty="0" err="1" smtClean="0">
                          <a:latin typeface="+mn-lt"/>
                        </a:rPr>
                        <a:t>Crowdsourced</a:t>
                      </a:r>
                      <a:r>
                        <a:rPr lang="en-US" sz="1200" b="1" baseline="0" dirty="0" smtClean="0">
                          <a:latin typeface="+mn-lt"/>
                        </a:rPr>
                        <a:t> Votes/ Likes on Ideas as Quality Metric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Idea platform/ Internal Analysis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517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#</a:t>
                      </a:r>
                      <a:r>
                        <a:rPr lang="en-US" sz="1200" b="1" i="0" u="none" strike="noStrike" baseline="0" dirty="0" smtClean="0">
                          <a:latin typeface="+mn-lt"/>
                        </a:rPr>
                        <a:t> Ideas Productized 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Turning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customer ideas into product enhancements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%</a:t>
                      </a:r>
                      <a:r>
                        <a:rPr lang="en-US" sz="1200" baseline="0" dirty="0" smtClean="0">
                          <a:latin typeface="+mn-lt"/>
                        </a:rPr>
                        <a:t> Product Enhancement from Customer Ideas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Same 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Internal Analysis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686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+mn-lt"/>
                        </a:rPr>
                        <a:t>Speed to Market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Speed of idea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generation/ </a:t>
                      </a:r>
                      <a:r>
                        <a:rPr lang="en-US" sz="1200" b="0" i="0" u="none" strike="noStrike" baseline="0" dirty="0" err="1" smtClean="0">
                          <a:latin typeface="+mn-lt"/>
                        </a:rPr>
                        <a:t>productization</a:t>
                      </a:r>
                      <a:r>
                        <a:rPr lang="en-US" sz="1200" b="0" i="0" u="none" strike="noStrike" baseline="0" dirty="0" smtClean="0"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Speed to Market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Same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Internal Analysis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600200"/>
            <a:ext cx="7607300" cy="4451090"/>
          </a:xfrm>
          <a:prstGeom prst="roundRect">
            <a:avLst>
              <a:gd name="adj" fmla="val 471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Measurement Framework </a:t>
            </a:r>
            <a:endParaRPr lang="en-US" dirty="0"/>
          </a:p>
        </p:txBody>
      </p:sp>
      <p:pic>
        <p:nvPicPr>
          <p:cNvPr id="4" name="Content Placeholder 3" descr="Figure 3_v2.png"/>
          <p:cNvPicPr>
            <a:picLocks noGrp="1" noChangeAspect="1"/>
          </p:cNvPicPr>
          <p:nvPr>
            <p:ph idx="1"/>
          </p:nvPr>
        </p:nvPicPr>
        <p:blipFill>
          <a:blip r:embed="rId2"/>
          <a:srcRect l="1798" t="6277" r="1475" b="3561"/>
          <a:stretch>
            <a:fillRect/>
          </a:stretch>
        </p:blipFill>
        <p:spPr>
          <a:xfrm>
            <a:off x="622300" y="1879600"/>
            <a:ext cx="7594600" cy="401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SalesForce</a:t>
            </a:r>
            <a:r>
              <a:rPr lang="en-US" dirty="0" smtClean="0"/>
              <a:t> Idea Exchange </a:t>
            </a:r>
            <a:endParaRPr lang="en-US" dirty="0"/>
          </a:p>
        </p:txBody>
      </p:sp>
      <p:pic>
        <p:nvPicPr>
          <p:cNvPr id="4" name="Content Placeholder 3" descr="Picture 31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463" r="-1546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Implemented</a:t>
            </a:r>
            <a:endParaRPr lang="en-US" dirty="0"/>
          </a:p>
        </p:txBody>
      </p:sp>
      <p:pic>
        <p:nvPicPr>
          <p:cNvPr id="4" name="Content Placeholder 3" descr="Picture 31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818" r="-2081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for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your organizational model for social media.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Based on that model, outline the roles and responsibilities of your measurement team, including:</a:t>
            </a:r>
          </a:p>
          <a:p>
            <a:pPr marL="1005840" lvl="2" indent="-457200"/>
            <a:r>
              <a:rPr lang="en-US" sz="2400" dirty="0" smtClean="0">
                <a:solidFill>
                  <a:srgbClr val="FFFFFF"/>
                </a:solidFill>
              </a:rPr>
              <a:t>Resources</a:t>
            </a:r>
          </a:p>
          <a:p>
            <a:pPr marL="1005840" lvl="2" indent="-457200"/>
            <a:r>
              <a:rPr lang="en-US" sz="2400" dirty="0" smtClean="0">
                <a:solidFill>
                  <a:srgbClr val="FFFFFF"/>
                </a:solidFill>
              </a:rPr>
              <a:t>Ownership</a:t>
            </a:r>
          </a:p>
          <a:p>
            <a:pPr marL="1005840" lvl="2" indent="-457200"/>
            <a:r>
              <a:rPr lang="en-US" sz="2400" dirty="0" smtClean="0">
                <a:solidFill>
                  <a:srgbClr val="FFFFFF"/>
                </a:solidFill>
              </a:rPr>
              <a:t>Processes</a:t>
            </a:r>
          </a:p>
          <a:p>
            <a:pPr marL="1005840" lvl="2" indent="-457200"/>
            <a:r>
              <a:rPr lang="en-US" sz="2400" dirty="0" smtClean="0">
                <a:solidFill>
                  <a:srgbClr val="FFFFFF"/>
                </a:solidFill>
              </a:rPr>
              <a:t>Training and education</a:t>
            </a:r>
          </a:p>
          <a:p>
            <a:pPr marL="1005840" lvl="2" indent="-457200"/>
            <a:r>
              <a:rPr lang="en-US" sz="2400" dirty="0" smtClean="0">
                <a:solidFill>
                  <a:srgbClr val="FFFFFF"/>
                </a:solidFill>
              </a:rPr>
              <a:t>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for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you choose to outsource some or all social media monitoring:</a:t>
            </a:r>
          </a:p>
          <a:p>
            <a:pPr marL="1005840" lvl="2" indent="-457200"/>
            <a:r>
              <a:rPr lang="en-US" sz="2400" dirty="0" smtClean="0">
                <a:solidFill>
                  <a:schemeClr val="bg1"/>
                </a:solidFill>
              </a:rPr>
              <a:t>Balance domain expertise, analytical skill, and tool mastery</a:t>
            </a:r>
          </a:p>
          <a:p>
            <a:pPr marL="1005840" lvl="2" indent="-457200"/>
            <a:r>
              <a:rPr lang="en-US" sz="2400" dirty="0" smtClean="0">
                <a:solidFill>
                  <a:schemeClr val="bg1"/>
                </a:solidFill>
              </a:rPr>
              <a:t>Consider information sensitivity</a:t>
            </a:r>
          </a:p>
          <a:p>
            <a:pPr marL="1005840" lvl="2" indent="-457200"/>
            <a:r>
              <a:rPr lang="en-US" sz="2400" dirty="0" smtClean="0">
                <a:solidFill>
                  <a:schemeClr val="bg1"/>
                </a:solidFill>
              </a:rPr>
              <a:t>Plan for knowledge transfer</a:t>
            </a:r>
          </a:p>
          <a:p>
            <a:pPr marL="1005840" lvl="2" indent="-457200"/>
            <a:r>
              <a:rPr lang="en-US" sz="2400" dirty="0" smtClean="0">
                <a:solidFill>
                  <a:schemeClr val="bg1"/>
                </a:solidFill>
              </a:rPr>
              <a:t>Implement checks and balances</a:t>
            </a:r>
          </a:p>
          <a:p>
            <a:pPr marL="1005840" lvl="2" indent="-457200"/>
            <a:r>
              <a:rPr lang="en-US" sz="2400" dirty="0" smtClean="0">
                <a:solidFill>
                  <a:schemeClr val="bg1"/>
                </a:solidFill>
              </a:rPr>
              <a:t>Compare expenses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1500"/>
            <a:ext cx="8229600" cy="990600"/>
          </a:xfrm>
        </p:spPr>
        <p:txBody>
          <a:bodyPr/>
          <a:lstStyle/>
          <a:p>
            <a:r>
              <a:rPr lang="en-US" sz="9600" dirty="0" smtClean="0"/>
              <a:t>thank you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08300"/>
            <a:ext cx="8229600" cy="445109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#</a:t>
            </a:r>
            <a:r>
              <a:rPr lang="en-US" sz="3600" dirty="0" err="1" smtClean="0"/>
              <a:t>socialmeasure</a:t>
            </a:r>
            <a:r>
              <a:rPr lang="en-US" sz="3600" dirty="0" smtClean="0"/>
              <a:t> #w2e</a:t>
            </a:r>
          </a:p>
          <a:p>
            <a:pPr>
              <a:buNone/>
            </a:pPr>
            <a:r>
              <a:rPr lang="en-US" sz="3600" dirty="0" smtClean="0"/>
              <a:t>@</a:t>
            </a:r>
            <a:r>
              <a:rPr lang="en-US" sz="3600" dirty="0" err="1" smtClean="0"/>
              <a:t>margaretfrancis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@</a:t>
            </a:r>
            <a:r>
              <a:rPr lang="en-US" sz="3600" dirty="0" err="1" smtClean="0"/>
              <a:t>setlinger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@</a:t>
            </a:r>
            <a:r>
              <a:rPr lang="en-US" sz="3600" dirty="0" err="1" smtClean="0"/>
              <a:t>blake</a:t>
            </a:r>
            <a:r>
              <a:rPr lang="en-US" sz="3600" dirty="0" smtClean="0"/>
              <a:t> (and </a:t>
            </a:r>
            <a:r>
              <a:rPr lang="en-US" sz="3600" dirty="0" smtClean="0">
                <a:hlinkClick r:id="rId2"/>
              </a:rPr>
              <a:t>http://blakepl.us</a:t>
            </a:r>
            <a:r>
              <a:rPr lang="en-US" sz="3600" dirty="0" smtClean="0"/>
              <a:t> on G+)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137341</TotalTime>
  <Words>2820</Words>
  <Application>Microsoft Macintosh PowerPoint</Application>
  <PresentationFormat>On-screen Show (4:3)</PresentationFormat>
  <Paragraphs>558</Paragraphs>
  <Slides>94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Clarity</vt:lpstr>
      <vt:lpstr>New Metrics for New Media </vt:lpstr>
      <vt:lpstr>What we’re going to do today</vt:lpstr>
      <vt:lpstr>Logistics </vt:lpstr>
      <vt:lpstr>Who We Are </vt:lpstr>
      <vt:lpstr>Brands We Know  </vt:lpstr>
      <vt:lpstr>The (Not So) Dirty Little Secret</vt:lpstr>
      <vt:lpstr>Tying Social Media to the Business</vt:lpstr>
      <vt:lpstr>Few Know How to Measure</vt:lpstr>
      <vt:lpstr>A Measurement Framework </vt:lpstr>
      <vt:lpstr>The Use Cases for New Media</vt:lpstr>
      <vt:lpstr>Media &amp; Measurement, 1990</vt:lpstr>
      <vt:lpstr>Slide 12</vt:lpstr>
      <vt:lpstr>Measurement, 2000</vt:lpstr>
      <vt:lpstr>Slide 14</vt:lpstr>
      <vt:lpstr>Measurement, 2011</vt:lpstr>
      <vt:lpstr>Slide 16</vt:lpstr>
      <vt:lpstr>Slide 17</vt:lpstr>
      <vt:lpstr>SOME “SOCIAL” METRICS </vt:lpstr>
      <vt:lpstr>Three Kinds of Marketing Metrics </vt:lpstr>
      <vt:lpstr>On being in love with perfect data</vt:lpstr>
      <vt:lpstr>New Media Use Cases </vt:lpstr>
      <vt:lpstr>Brand Health A measure of attitudes, conversation and behavior toward your brand    </vt:lpstr>
      <vt:lpstr>Slide 23</vt:lpstr>
      <vt:lpstr>Brand Health</vt:lpstr>
      <vt:lpstr>A look at Influence</vt:lpstr>
      <vt:lpstr>Brand Health Scorecard </vt:lpstr>
      <vt:lpstr>Net Promoter Score (NPS) </vt:lpstr>
      <vt:lpstr>Likelihood to Recommend</vt:lpstr>
      <vt:lpstr>Intent to Purchase</vt:lpstr>
      <vt:lpstr>Share of Voice/ Share of Conversation</vt:lpstr>
      <vt:lpstr>Themes/ Clusters</vt:lpstr>
      <vt:lpstr>Themes/Clusters (CI) </vt:lpstr>
      <vt:lpstr>Buzz Timeline with Annotations</vt:lpstr>
      <vt:lpstr>Audience Analytics</vt:lpstr>
      <vt:lpstr>Market Share</vt:lpstr>
      <vt:lpstr>Audience Analytics</vt:lpstr>
      <vt:lpstr>Themes/ Clusters</vt:lpstr>
      <vt:lpstr>Crimson Hexagon for Social Analytics</vt:lpstr>
      <vt:lpstr>Tracx Social Analytics</vt:lpstr>
      <vt:lpstr>Gauging Influencers</vt:lpstr>
      <vt:lpstr>But if you must…</vt:lpstr>
      <vt:lpstr>Marketing Optimization Improving the effectiveness of marketing programs  </vt:lpstr>
      <vt:lpstr>Slide 43</vt:lpstr>
      <vt:lpstr>Marketing Optimization</vt:lpstr>
      <vt:lpstr>Marketing Optimization Scorecard </vt:lpstr>
      <vt:lpstr>Owned Media Channels Growth</vt:lpstr>
      <vt:lpstr>Owned Media Channels Vs Competitors</vt:lpstr>
      <vt:lpstr>Engagement- Football</vt:lpstr>
      <vt:lpstr>Engagement Over Time </vt:lpstr>
      <vt:lpstr>Engagement- Beer</vt:lpstr>
      <vt:lpstr>Engagement- Likes</vt:lpstr>
      <vt:lpstr>Engagement- Posts, Comments, Likes</vt:lpstr>
      <vt:lpstr>Shareaholic - http://www.shareaholic.com/siteinfo/usatoday.com</vt:lpstr>
      <vt:lpstr>Facebook Insights</vt:lpstr>
      <vt:lpstr>Facebook Insights for Websites</vt:lpstr>
      <vt:lpstr>Simple Server Side Analytics Via Tagging </vt:lpstr>
      <vt:lpstr>Simple Server Side Analytics Via Tagging </vt:lpstr>
      <vt:lpstr>Revenue Generation Where and how your company or organization generates revenue  </vt:lpstr>
      <vt:lpstr>Slide 59</vt:lpstr>
      <vt:lpstr>Revenue Generation</vt:lpstr>
      <vt:lpstr>Revenue Generation Scorecard </vt:lpstr>
      <vt:lpstr>Keys to Revenue Attribution</vt:lpstr>
      <vt:lpstr>Bitly</vt:lpstr>
      <vt:lpstr>Bitly</vt:lpstr>
      <vt:lpstr>ROI: Page Views Vs. Sales </vt:lpstr>
      <vt:lpstr>Content Performance </vt:lpstr>
      <vt:lpstr>Customer Experience Improving your relationship with customers and their experience with your brand   </vt:lpstr>
      <vt:lpstr>Slide 68</vt:lpstr>
      <vt:lpstr>Customer Experience</vt:lpstr>
      <vt:lpstr>Customer Experience Scorecard </vt:lpstr>
      <vt:lpstr>Buzz on NetFlix/Qwikster</vt:lpstr>
      <vt:lpstr>Buzz on NetFlix/Qwikster</vt:lpstr>
      <vt:lpstr>Sentiment for Netflix</vt:lpstr>
      <vt:lpstr>Qualitative Consumer Opinion on NetFlix</vt:lpstr>
      <vt:lpstr>Slide 75</vt:lpstr>
      <vt:lpstr>Slide 76</vt:lpstr>
      <vt:lpstr>TOPSY </vt:lpstr>
      <vt:lpstr>TOPSY Labs</vt:lpstr>
      <vt:lpstr>Operational Efficiency Where and how your company or organization reduces expenses   </vt:lpstr>
      <vt:lpstr>Slide 80</vt:lpstr>
      <vt:lpstr>Operational Efficiency</vt:lpstr>
      <vt:lpstr>Operational Efficiency Scorecard </vt:lpstr>
      <vt:lpstr>Customer Response Dashboard</vt:lpstr>
      <vt:lpstr>Response Rate </vt:lpstr>
      <vt:lpstr>Response Time</vt:lpstr>
      <vt:lpstr>Innovation Collaborating with customers to drive future products and services     </vt:lpstr>
      <vt:lpstr>Slide 87</vt:lpstr>
      <vt:lpstr>Innovation</vt:lpstr>
      <vt:lpstr>Brand Health Scorecard </vt:lpstr>
      <vt:lpstr>SalesForce Idea Exchange </vt:lpstr>
      <vt:lpstr>Ideas Implemented</vt:lpstr>
      <vt:lpstr>Organizing for Social</vt:lpstr>
      <vt:lpstr>Organizing for Social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ASK</dc:title>
  <dc:creator>JENNY</dc:creator>
  <cp:lastModifiedBy>Sophia DeMartini</cp:lastModifiedBy>
  <cp:revision>1432</cp:revision>
  <dcterms:created xsi:type="dcterms:W3CDTF">2011-10-13T18:49:08Z</dcterms:created>
  <dcterms:modified xsi:type="dcterms:W3CDTF">2011-10-13T18:52:04Z</dcterms:modified>
</cp:coreProperties>
</file>